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23"/>
  </p:notesMasterIdLst>
  <p:sldIdLst>
    <p:sldId id="256" r:id="rId3"/>
    <p:sldId id="257" r:id="rId4"/>
    <p:sldId id="289" r:id="rId5"/>
    <p:sldId id="279" r:id="rId6"/>
    <p:sldId id="281" r:id="rId7"/>
    <p:sldId id="280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67" r:id="rId16"/>
    <p:sldId id="270" r:id="rId17"/>
    <p:sldId id="271" r:id="rId18"/>
    <p:sldId id="274" r:id="rId19"/>
    <p:sldId id="275" r:id="rId20"/>
    <p:sldId id="276" r:id="rId21"/>
    <p:sldId id="278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16" y="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17598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54f050e22_1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33" name="Google Shape;133;gb54f050e22_1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1" name="Google Shape;81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86" name="Google Shape;86;p19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8" name="Google Shape;88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9" name="Google Shape;89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0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3" name="Google Shape;93;p20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74749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463749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1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129189F-648E-4568-B3CB-85A47D4CE64A}" type="datetimeFigureOut">
              <a:rPr lang="en-GB" smtClean="0"/>
              <a:t>18/01/2021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68465-6F3E-4E63-9B17-C9F053CAE59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23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99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72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youtube.com/watch?v=58kla7Ghxas" TargetMode="Externa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bbc.co.uk/newsround/news/watch_newsround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omic Sans MS" panose="030F0702030302020204" pitchFamily="66" charset="0"/>
              </a:rPr>
              <a:t>Voices in the Park</a:t>
            </a:r>
            <a:endParaRPr dirty="0">
              <a:latin typeface="Comic Sans MS" panose="030F0702030302020204" pitchFamily="66" charset="0"/>
            </a:endParaRPr>
          </a:p>
        </p:txBody>
      </p:sp>
      <p:sp>
        <p:nvSpPr>
          <p:cNvPr id="130" name="Google Shape;130;p2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</a:rPr>
              <a:t>English</a:t>
            </a:r>
            <a:endParaRPr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>
                <a:solidFill>
                  <a:srgbClr val="000000"/>
                </a:solidFill>
              </a:rPr>
              <a:t>19.01.21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80988"/>
            <a:ext cx="8763000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73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263" y="314325"/>
            <a:ext cx="7748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Spelling rule breakers - Answer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6263" y="1362075"/>
            <a:ext cx="774858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 rule breaker is</a:t>
            </a:r>
            <a:r>
              <a:rPr lang="en-GB" sz="3200" b="1" dirty="0">
                <a:latin typeface="Comic Sans MS" panose="030F0702030302020204" pitchFamily="66" charset="0"/>
              </a:rPr>
              <a:t> widen</a:t>
            </a:r>
            <a:r>
              <a:rPr lang="en-GB" sz="3200" b="1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The consonant is not doubled if the syllable is unstressed.</a:t>
            </a:r>
          </a:p>
          <a:p>
            <a:endParaRPr lang="en-GB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5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0525"/>
            <a:ext cx="82296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652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263" y="314325"/>
            <a:ext cx="7748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Spelling rule breakers - Answer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6263" y="1362075"/>
            <a:ext cx="774858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 rule breaker is</a:t>
            </a:r>
            <a:r>
              <a:rPr lang="en-GB" sz="3200" b="1" dirty="0">
                <a:latin typeface="Comic Sans MS" panose="030F0702030302020204" pitchFamily="66" charset="0"/>
              </a:rPr>
              <a:t> agree</a:t>
            </a:r>
            <a:r>
              <a:rPr lang="en-GB" sz="32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We don’t drop the </a:t>
            </a:r>
            <a:r>
              <a:rPr lang="en-GB" sz="3200" b="1" dirty="0">
                <a:latin typeface="Comic Sans MS" panose="030F0702030302020204" pitchFamily="66" charset="0"/>
              </a:rPr>
              <a:t>e </a:t>
            </a:r>
            <a:r>
              <a:rPr lang="en-GB" sz="3200" dirty="0" smtClean="0">
                <a:latin typeface="Comic Sans MS" panose="030F0702030302020204" pitchFamily="66" charset="0"/>
              </a:rPr>
              <a:t>if the </a:t>
            </a:r>
            <a:r>
              <a:rPr lang="en-GB" sz="3200" dirty="0">
                <a:latin typeface="Comic Sans MS" panose="030F0702030302020204" pitchFamily="66" charset="0"/>
              </a:rPr>
              <a:t>root word ends in </a:t>
            </a:r>
            <a:r>
              <a:rPr lang="en-GB" sz="3200" b="1" dirty="0">
                <a:latin typeface="Comic Sans MS" panose="030F0702030302020204" pitchFamily="66" charset="0"/>
              </a:rPr>
              <a:t>ee</a:t>
            </a:r>
            <a:r>
              <a:rPr lang="en-GB" sz="3200" dirty="0">
                <a:latin typeface="Comic Sans MS" panose="030F0702030302020204" pitchFamily="66" charset="0"/>
              </a:rPr>
              <a:t>.</a:t>
            </a:r>
          </a:p>
          <a:p>
            <a:endParaRPr lang="en-GB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1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omic Sans MS" panose="030F0702030302020204" pitchFamily="66" charset="0"/>
              </a:rPr>
              <a:t>I</a:t>
            </a:r>
            <a:r>
              <a:rPr lang="en-GB" b="1" dirty="0" smtClean="0"/>
              <a:t> </a:t>
            </a:r>
            <a:r>
              <a:rPr lang="en-GB" b="1" dirty="0">
                <a:latin typeface="Comic Sans MS" panose="030F0702030302020204" pitchFamily="66" charset="0"/>
              </a:rPr>
              <a:t>can </a:t>
            </a:r>
            <a:r>
              <a:rPr lang="en-GB" b="1" dirty="0" smtClean="0">
                <a:latin typeface="Comic Sans MS" panose="030F0702030302020204" pitchFamily="66" charset="0"/>
              </a:rPr>
              <a:t>infer how a character is feeling</a:t>
            </a: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Google Shape;186;p33"/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57450" y="1379537"/>
            <a:ext cx="3733800" cy="3316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69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445025"/>
            <a:ext cx="8520600" cy="4441300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Read / listen to the story</a:t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or use the pdf copy on Google Classroom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sz="3000" i="1" dirty="0">
                <a:solidFill>
                  <a:schemeClr val="tx1"/>
                </a:solidFill>
                <a:latin typeface="Comic Sans MS" panose="030F0702030302020204" pitchFamily="66" charset="0"/>
                <a:hlinkClick r:id="rId2"/>
              </a:rPr>
              <a:t>https://www.youtube.com/watch?v=58kla7Ghxas</a:t>
            </a:r>
            <a:endParaRPr lang="en-GB" sz="30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Google Shape;18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67099" y="2305050"/>
            <a:ext cx="2057402" cy="2062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49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Illustrations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Anthony Brown who wrote </a:t>
            </a:r>
          </a:p>
          <a:p>
            <a:pPr marL="114300" indent="0">
              <a:buNone/>
            </a:pP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‘Voices in the Park’ also</a:t>
            </a:r>
          </a:p>
          <a:p>
            <a:pPr marL="114300" indent="0">
              <a:buNone/>
            </a:pP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illustrated the book. </a:t>
            </a:r>
          </a:p>
          <a:p>
            <a:pPr marL="114300" indent="0">
              <a:buNone/>
            </a:pPr>
            <a:r>
              <a:rPr lang="en-GB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Today </a:t>
            </a:r>
            <a:r>
              <a:rPr lang="en-GB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we are going to look at how he uses the illustrations to help tell the story and give clues about the characters</a:t>
            </a:r>
            <a:endParaRPr lang="en-GB" sz="30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Google Shape;186;p3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105524" y="666750"/>
            <a:ext cx="2057402" cy="2062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941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Questions about pictures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Google Shape;186;p3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81799" y="314325"/>
            <a:ext cx="2057402" cy="20623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52424" y="1345497"/>
            <a:ext cx="63341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Look closely at the pictures which go with each voice.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What do you notice? Think back to the lesson yesterday.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Are they the same?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How are they different?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Why do you think they are different?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49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Task: Looking </a:t>
            </a:r>
            <a:r>
              <a:rPr lang="en-GB" dirty="0" smtClean="0">
                <a:latin typeface="Comic Sans MS" panose="030F0702030302020204" pitchFamily="66" charset="0"/>
              </a:rPr>
              <a:t>for clues!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Google Shape;186;p3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81799" y="314325"/>
            <a:ext cx="2057402" cy="20623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52424" y="1345497"/>
            <a:ext cx="633412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Anthony Browne has deliberately given the reader extra clues to make us think.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Now, </a:t>
            </a:r>
            <a:r>
              <a:rPr lang="en-GB" sz="2000" dirty="0" smtClean="0">
                <a:latin typeface="Comic Sans MS" panose="030F0702030302020204" pitchFamily="66" charset="0"/>
              </a:rPr>
              <a:t>choose a picture from the story and look at it really closely as if you were a detective!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Is there anything strange or interesting?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Why do you think it is there?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424" y="3706594"/>
            <a:ext cx="841057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</a:t>
            </a:r>
            <a:r>
              <a:rPr lang="en-GB" sz="2000" dirty="0" smtClean="0">
                <a:latin typeface="Comic Sans MS" panose="030F0702030302020204" pitchFamily="66" charset="0"/>
              </a:rPr>
              <a:t>hink </a:t>
            </a:r>
            <a:r>
              <a:rPr lang="en-GB" sz="2000" dirty="0" smtClean="0">
                <a:latin typeface="Comic Sans MS" panose="030F0702030302020204" pitchFamily="66" charset="0"/>
              </a:rPr>
              <a:t>about what is happening in that part of the story. Whose voice it belongs with and how that character is feeling</a:t>
            </a:r>
            <a:r>
              <a:rPr lang="en-GB" sz="20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200" b="1" dirty="0" smtClean="0">
                <a:latin typeface="Comic Sans MS" panose="030F0702030302020204" pitchFamily="66" charset="0"/>
              </a:rPr>
              <a:t>Record your ideas.</a:t>
            </a:r>
            <a:endParaRPr lang="en-GB" sz="2200" b="1" dirty="0">
              <a:latin typeface="Comic Sans MS" panose="030F0702030302020204" pitchFamily="66" charset="0"/>
            </a:endParaRPr>
          </a:p>
        </p:txBody>
      </p:sp>
      <p:pic>
        <p:nvPicPr>
          <p:cNvPr id="3073" name="Picture 1" descr="C:\Users\ds\AppData\Local\Microsoft\Windows\INetCache\IE\V7AUOVLG\Magnifying_glass_01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766" y="392820"/>
            <a:ext cx="1245794" cy="86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9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Questions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Google Shape;186;p3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81799" y="314325"/>
            <a:ext cx="2057402" cy="20623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52424" y="1345497"/>
            <a:ext cx="63341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Find the questions that you thought of on Friday.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These are the questions </a:t>
            </a:r>
            <a:r>
              <a:rPr lang="en-GB" sz="2400" dirty="0" smtClean="0">
                <a:latin typeface="Comic Sans MS" panose="030F0702030302020204" pitchFamily="66" charset="0"/>
              </a:rPr>
              <a:t>that </a:t>
            </a:r>
            <a:r>
              <a:rPr lang="en-GB" sz="2400" dirty="0" smtClean="0">
                <a:latin typeface="Comic Sans MS" panose="030F0702030302020204" pitchFamily="66" charset="0"/>
              </a:rPr>
              <a:t>you would like to ask one of the characters.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Discuss the questions and use the illustrations to back up your answers.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78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GB" b="1" dirty="0">
                <a:latin typeface="Comic Sans MS"/>
                <a:ea typeface="Comic Sans MS"/>
                <a:cs typeface="Comic Sans MS"/>
                <a:sym typeface="Comic Sans MS"/>
              </a:rPr>
              <a:t>Speaking and Listening</a:t>
            </a:r>
            <a:endParaRPr b="1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6" name="Google Shape;136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67762" y="1437624"/>
            <a:ext cx="2874323" cy="856431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6"/>
          <p:cNvSpPr txBox="1"/>
          <p:nvPr/>
        </p:nvSpPr>
        <p:spPr>
          <a:xfrm>
            <a:off x="971600" y="2895786"/>
            <a:ext cx="7344900" cy="17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Watch Newsround</a:t>
            </a: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GB" sz="25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did you find out?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GB" sz="25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Did anything puzzle you?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GB" sz="25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Would you like to discuss something more or find out more about it?</a:t>
            </a:r>
            <a:endParaRPr sz="25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8" name="Google Shape;138;p26"/>
          <p:cNvSpPr/>
          <p:nvPr/>
        </p:nvSpPr>
        <p:spPr>
          <a:xfrm>
            <a:off x="2286000" y="2467876"/>
            <a:ext cx="45720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GB" sz="22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Click here to watch </a:t>
            </a:r>
            <a:r>
              <a:rPr lang="en-GB" sz="22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newsround</a:t>
            </a:r>
            <a:endParaRPr sz="2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Review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How do illustrations give us clues about how a character is feeling?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8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SPaG starter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562100"/>
            <a:ext cx="764857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latin typeface="Comic Sans MS" panose="030F0702030302020204" pitchFamily="66" charset="0"/>
              </a:rPr>
              <a:t>Spelling rule breakers!</a:t>
            </a:r>
          </a:p>
          <a:p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dirty="0" smtClean="0">
                <a:latin typeface="Comic Sans MS" panose="030F0702030302020204" pitchFamily="66" charset="0"/>
              </a:rPr>
              <a:t>Read the spelling rule.</a:t>
            </a:r>
          </a:p>
          <a:p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dirty="0" smtClean="0">
                <a:latin typeface="Comic Sans MS" panose="030F0702030302020204" pitchFamily="66" charset="0"/>
              </a:rPr>
              <a:t>Read the words.</a:t>
            </a:r>
          </a:p>
          <a:p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dirty="0" smtClean="0">
                <a:latin typeface="Comic Sans MS" panose="030F0702030302020204" pitchFamily="66" charset="0"/>
              </a:rPr>
              <a:t>Which is the rule breaker?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42" name="Picture 2" descr="C:\Users\ds\AppData\Local\Microsoft\Windows\INetCache\IE\V7AUOVLG\ksj22chz-138508298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9311">
            <a:off x="6106669" y="1706118"/>
            <a:ext cx="2036064" cy="180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4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838200"/>
            <a:ext cx="7991475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6263" y="314325"/>
            <a:ext cx="7748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Spelling rule breakers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7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263" y="314325"/>
            <a:ext cx="7748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Spelling rule breakers - Answer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6263" y="1362075"/>
            <a:ext cx="77485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dirty="0">
                <a:latin typeface="Comic Sans MS" panose="030F0702030302020204" pitchFamily="66" charset="0"/>
              </a:rPr>
              <a:t>The rule breaker is</a:t>
            </a:r>
            <a:r>
              <a:rPr lang="en-GB" sz="3000" b="1" dirty="0">
                <a:latin typeface="Comic Sans MS" panose="030F0702030302020204" pitchFamily="66" charset="0"/>
              </a:rPr>
              <a:t> sly</a:t>
            </a:r>
            <a:r>
              <a:rPr lang="en-GB" sz="3000" b="1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dirty="0">
                <a:latin typeface="Comic Sans MS" panose="030F0702030302020204" pitchFamily="66" charset="0"/>
              </a:rPr>
              <a:t>We don’t swap the</a:t>
            </a:r>
            <a:r>
              <a:rPr lang="en-GB" sz="3000" b="1" dirty="0">
                <a:latin typeface="Comic Sans MS" panose="030F0702030302020204" pitchFamily="66" charset="0"/>
              </a:rPr>
              <a:t> y</a:t>
            </a:r>
            <a:r>
              <a:rPr lang="en-GB" sz="3000" dirty="0">
                <a:latin typeface="Comic Sans MS" panose="030F0702030302020204" pitchFamily="66" charset="0"/>
              </a:rPr>
              <a:t> for </a:t>
            </a:r>
            <a:r>
              <a:rPr lang="en-GB" sz="3000" b="1" dirty="0">
                <a:latin typeface="Comic Sans MS" panose="030F0702030302020204" pitchFamily="66" charset="0"/>
              </a:rPr>
              <a:t>i</a:t>
            </a:r>
            <a:r>
              <a:rPr lang="en-GB" sz="3000" dirty="0">
                <a:latin typeface="Comic Sans MS" panose="030F0702030302020204" pitchFamily="66" charset="0"/>
              </a:rPr>
              <a:t> if the</a:t>
            </a:r>
            <a:br>
              <a:rPr lang="en-GB" sz="3000" dirty="0">
                <a:latin typeface="Comic Sans MS" panose="030F0702030302020204" pitchFamily="66" charset="0"/>
              </a:rPr>
            </a:br>
            <a:r>
              <a:rPr lang="en-GB" sz="3000" dirty="0">
                <a:latin typeface="Comic Sans MS" panose="030F0702030302020204" pitchFamily="66" charset="0"/>
              </a:rPr>
              <a:t>root word has only one syllable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03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52400"/>
            <a:ext cx="827722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25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263" y="314325"/>
            <a:ext cx="7748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Spelling rule breakers - Answer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6263" y="1362075"/>
            <a:ext cx="77485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dirty="0">
                <a:latin typeface="Comic Sans MS" panose="030F0702030302020204" pitchFamily="66" charset="0"/>
              </a:rPr>
              <a:t>The rule breaker is</a:t>
            </a:r>
            <a:r>
              <a:rPr lang="en-GB" sz="3000" b="1" dirty="0">
                <a:latin typeface="Comic Sans MS" panose="030F0702030302020204" pitchFamily="66" charset="0"/>
              </a:rPr>
              <a:t> relax</a:t>
            </a:r>
            <a:r>
              <a:rPr lang="en-GB" sz="3000" b="1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dirty="0">
                <a:latin typeface="Comic Sans MS" panose="030F0702030302020204" pitchFamily="66" charset="0"/>
              </a:rPr>
              <a:t>The letter </a:t>
            </a:r>
            <a:r>
              <a:rPr lang="en-GB" sz="3000" b="1" dirty="0">
                <a:latin typeface="Comic Sans MS" panose="030F0702030302020204" pitchFamily="66" charset="0"/>
              </a:rPr>
              <a:t>x</a:t>
            </a:r>
            <a:r>
              <a:rPr lang="en-GB" sz="3000" dirty="0">
                <a:latin typeface="Comic Sans MS" panose="030F0702030302020204" pitchFamily="66" charset="0"/>
              </a:rPr>
              <a:t> is never doubled</a:t>
            </a:r>
            <a:r>
              <a:rPr lang="en-GB" sz="3000" dirty="0" smtClean="0">
                <a:latin typeface="Comic Sans MS" panose="030F0702030302020204" pitchFamily="66" charset="0"/>
              </a:rPr>
              <a:t>.</a:t>
            </a:r>
            <a:endParaRPr lang="en-GB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48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204788"/>
            <a:ext cx="8848725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1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263" y="314325"/>
            <a:ext cx="7748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Spelling rule breakers - Answer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6263" y="1362075"/>
            <a:ext cx="774858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The rule breaker is</a:t>
            </a:r>
            <a:r>
              <a:rPr lang="en-GB" sz="3200" b="1" dirty="0">
                <a:latin typeface="Comic Sans MS" panose="030F0702030302020204" pitchFamily="66" charset="0"/>
              </a:rPr>
              <a:t> visit</a:t>
            </a:r>
            <a:r>
              <a:rPr lang="en-GB" sz="3200" b="1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The consonant is not doubled if the syllable is unstressed.</a:t>
            </a:r>
          </a:p>
          <a:p>
            <a:endParaRPr lang="en-GB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36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349</Words>
  <Application>Microsoft Office PowerPoint</Application>
  <PresentationFormat>On-screen Show (16:9)</PresentationFormat>
  <Paragraphs>73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Simple Light</vt:lpstr>
      <vt:lpstr>Office Theme</vt:lpstr>
      <vt:lpstr>Voices in the Park</vt:lpstr>
      <vt:lpstr>Speaking and Listening</vt:lpstr>
      <vt:lpstr>SPaG starter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 can infer how a character is feeling </vt:lpstr>
      <vt:lpstr>Read / listen to the story         or use the pdf copy on Google Classroom</vt:lpstr>
      <vt:lpstr>Illustrations</vt:lpstr>
      <vt:lpstr>Questions about pictures</vt:lpstr>
      <vt:lpstr>Task: Looking for clues!</vt:lpstr>
      <vt:lpstr>Questions</vt:lpstr>
      <vt:lpstr>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Voices in the Park</dc:title>
  <dc:creator>Dawn Sadowski</dc:creator>
  <cp:lastModifiedBy>Dawn Sadowski</cp:lastModifiedBy>
  <cp:revision>26</cp:revision>
  <dcterms:modified xsi:type="dcterms:W3CDTF">2021-01-18T20:19:02Z</dcterms:modified>
</cp:coreProperties>
</file>