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304" r:id="rId6"/>
    <p:sldId id="261" r:id="rId7"/>
    <p:sldId id="263" r:id="rId8"/>
    <p:sldId id="287" r:id="rId9"/>
    <p:sldId id="292" r:id="rId10"/>
    <p:sldId id="293" r:id="rId11"/>
    <p:sldId id="294" r:id="rId12"/>
    <p:sldId id="295" r:id="rId13"/>
    <p:sldId id="299" r:id="rId14"/>
    <p:sldId id="300" r:id="rId15"/>
    <p:sldId id="301" r:id="rId16"/>
    <p:sldId id="302" r:id="rId17"/>
    <p:sldId id="30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varScale="1">
        <p:scale>
          <a:sx n="70" d="100"/>
          <a:sy n="70" d="100"/>
        </p:scale>
        <p:origin x="-13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503A01-C5A0-44FE-BCBF-24A644F00D1F}" type="datetimeFigureOut">
              <a:rPr lang="en-GB" smtClean="0"/>
              <a:t>03/03/2021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5305A6-B7C3-43F5-A85C-0B4D771D9744}" type="slidenum">
              <a:rPr lang="en-GB" smtClean="0"/>
              <a:t>‹#›</a:t>
            </a:fld>
            <a:endParaRPr lang="en-GB" dirty="0"/>
          </a:p>
        </p:txBody>
      </p:sp>
    </p:spTree>
    <p:extLst>
      <p:ext uri="{BB962C8B-B14F-4D97-AF65-F5344CB8AC3E}">
        <p14:creationId xmlns:p14="http://schemas.microsoft.com/office/powerpoint/2010/main" val="1079635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9" name="Google Shape;16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4" name="Google Shape;17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bd00595fb2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bd00595fb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bd00595fb2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bd00595fb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FCE7B73-41DB-4340-9B85-045A42A495BF}" type="datetimeFigureOut">
              <a:rPr lang="en-GB" smtClean="0"/>
              <a:t>03/03/2021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5CD62BB-AD54-4B78-B4F9-5355305824A1}" type="slidenum">
              <a:rPr lang="en-GB" smtClean="0"/>
              <a:t>‹#›</a:t>
            </a:fld>
            <a:endParaRPr lang="en-GB" dirty="0"/>
          </a:p>
        </p:txBody>
      </p:sp>
    </p:spTree>
    <p:extLst>
      <p:ext uri="{BB962C8B-B14F-4D97-AF65-F5344CB8AC3E}">
        <p14:creationId xmlns:p14="http://schemas.microsoft.com/office/powerpoint/2010/main" val="5941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CE7B73-41DB-4340-9B85-045A42A495BF}" type="datetimeFigureOut">
              <a:rPr lang="en-GB" smtClean="0"/>
              <a:t>03/03/2021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5CD62BB-AD54-4B78-B4F9-5355305824A1}" type="slidenum">
              <a:rPr lang="en-GB" smtClean="0"/>
              <a:t>‹#›</a:t>
            </a:fld>
            <a:endParaRPr lang="en-GB" dirty="0"/>
          </a:p>
        </p:txBody>
      </p:sp>
    </p:spTree>
    <p:extLst>
      <p:ext uri="{BB962C8B-B14F-4D97-AF65-F5344CB8AC3E}">
        <p14:creationId xmlns:p14="http://schemas.microsoft.com/office/powerpoint/2010/main" val="1475498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CE7B73-41DB-4340-9B85-045A42A495BF}" type="datetimeFigureOut">
              <a:rPr lang="en-GB" smtClean="0"/>
              <a:t>03/03/2021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5CD62BB-AD54-4B78-B4F9-5355305824A1}" type="slidenum">
              <a:rPr lang="en-GB" smtClean="0"/>
              <a:t>‹#›</a:t>
            </a:fld>
            <a:endParaRPr lang="en-GB" dirty="0"/>
          </a:p>
        </p:txBody>
      </p:sp>
    </p:spTree>
    <p:extLst>
      <p:ext uri="{BB962C8B-B14F-4D97-AF65-F5344CB8AC3E}">
        <p14:creationId xmlns:p14="http://schemas.microsoft.com/office/powerpoint/2010/main" val="1442059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01809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155366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155366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155366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155366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881903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881903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881903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CE7B73-41DB-4340-9B85-045A42A495BF}" type="datetimeFigureOut">
              <a:rPr lang="en-GB" smtClean="0"/>
              <a:t>03/03/2021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5CD62BB-AD54-4B78-B4F9-5355305824A1}" type="slidenum">
              <a:rPr lang="en-GB" smtClean="0"/>
              <a:t>‹#›</a:t>
            </a:fld>
            <a:endParaRPr lang="en-GB" dirty="0"/>
          </a:p>
        </p:txBody>
      </p:sp>
    </p:spTree>
    <p:extLst>
      <p:ext uri="{BB962C8B-B14F-4D97-AF65-F5344CB8AC3E}">
        <p14:creationId xmlns:p14="http://schemas.microsoft.com/office/powerpoint/2010/main" val="3102691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881903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88190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CE7B73-41DB-4340-9B85-045A42A495BF}" type="datetimeFigureOut">
              <a:rPr lang="en-GB" smtClean="0"/>
              <a:t>03/03/2021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5CD62BB-AD54-4B78-B4F9-5355305824A1}" type="slidenum">
              <a:rPr lang="en-GB" smtClean="0"/>
              <a:t>‹#›</a:t>
            </a:fld>
            <a:endParaRPr lang="en-GB" dirty="0"/>
          </a:p>
        </p:txBody>
      </p:sp>
    </p:spTree>
    <p:extLst>
      <p:ext uri="{BB962C8B-B14F-4D97-AF65-F5344CB8AC3E}">
        <p14:creationId xmlns:p14="http://schemas.microsoft.com/office/powerpoint/2010/main" val="1714925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FCE7B73-41DB-4340-9B85-045A42A495BF}" type="datetimeFigureOut">
              <a:rPr lang="en-GB" smtClean="0"/>
              <a:t>03/03/2021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5CD62BB-AD54-4B78-B4F9-5355305824A1}" type="slidenum">
              <a:rPr lang="en-GB" smtClean="0"/>
              <a:t>‹#›</a:t>
            </a:fld>
            <a:endParaRPr lang="en-GB" dirty="0"/>
          </a:p>
        </p:txBody>
      </p:sp>
    </p:spTree>
    <p:extLst>
      <p:ext uri="{BB962C8B-B14F-4D97-AF65-F5344CB8AC3E}">
        <p14:creationId xmlns:p14="http://schemas.microsoft.com/office/powerpoint/2010/main" val="1838878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FCE7B73-41DB-4340-9B85-045A42A495BF}" type="datetimeFigureOut">
              <a:rPr lang="en-GB" smtClean="0"/>
              <a:t>03/03/2021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5CD62BB-AD54-4B78-B4F9-5355305824A1}" type="slidenum">
              <a:rPr lang="en-GB" smtClean="0"/>
              <a:t>‹#›</a:t>
            </a:fld>
            <a:endParaRPr lang="en-GB" dirty="0"/>
          </a:p>
        </p:txBody>
      </p:sp>
    </p:spTree>
    <p:extLst>
      <p:ext uri="{BB962C8B-B14F-4D97-AF65-F5344CB8AC3E}">
        <p14:creationId xmlns:p14="http://schemas.microsoft.com/office/powerpoint/2010/main" val="1747903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FCE7B73-41DB-4340-9B85-045A42A495BF}" type="datetimeFigureOut">
              <a:rPr lang="en-GB" smtClean="0"/>
              <a:t>03/03/2021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5CD62BB-AD54-4B78-B4F9-5355305824A1}" type="slidenum">
              <a:rPr lang="en-GB" smtClean="0"/>
              <a:t>‹#›</a:t>
            </a:fld>
            <a:endParaRPr lang="en-GB" dirty="0"/>
          </a:p>
        </p:txBody>
      </p:sp>
    </p:spTree>
    <p:extLst>
      <p:ext uri="{BB962C8B-B14F-4D97-AF65-F5344CB8AC3E}">
        <p14:creationId xmlns:p14="http://schemas.microsoft.com/office/powerpoint/2010/main" val="291155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E7B73-41DB-4340-9B85-045A42A495BF}" type="datetimeFigureOut">
              <a:rPr lang="en-GB" smtClean="0"/>
              <a:t>03/03/2021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5CD62BB-AD54-4B78-B4F9-5355305824A1}" type="slidenum">
              <a:rPr lang="en-GB" smtClean="0"/>
              <a:t>‹#›</a:t>
            </a:fld>
            <a:endParaRPr lang="en-GB" dirty="0"/>
          </a:p>
        </p:txBody>
      </p:sp>
    </p:spTree>
    <p:extLst>
      <p:ext uri="{BB962C8B-B14F-4D97-AF65-F5344CB8AC3E}">
        <p14:creationId xmlns:p14="http://schemas.microsoft.com/office/powerpoint/2010/main" val="303907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CE7B73-41DB-4340-9B85-045A42A495BF}" type="datetimeFigureOut">
              <a:rPr lang="en-GB" smtClean="0"/>
              <a:t>03/03/2021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5CD62BB-AD54-4B78-B4F9-5355305824A1}" type="slidenum">
              <a:rPr lang="en-GB" smtClean="0"/>
              <a:t>‹#›</a:t>
            </a:fld>
            <a:endParaRPr lang="en-GB" dirty="0"/>
          </a:p>
        </p:txBody>
      </p:sp>
    </p:spTree>
    <p:extLst>
      <p:ext uri="{BB962C8B-B14F-4D97-AF65-F5344CB8AC3E}">
        <p14:creationId xmlns:p14="http://schemas.microsoft.com/office/powerpoint/2010/main" val="3385441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CE7B73-41DB-4340-9B85-045A42A495BF}" type="datetimeFigureOut">
              <a:rPr lang="en-GB" smtClean="0"/>
              <a:t>03/03/2021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5CD62BB-AD54-4B78-B4F9-5355305824A1}" type="slidenum">
              <a:rPr lang="en-GB" smtClean="0"/>
              <a:t>‹#›</a:t>
            </a:fld>
            <a:endParaRPr lang="en-GB" dirty="0"/>
          </a:p>
        </p:txBody>
      </p:sp>
    </p:spTree>
    <p:extLst>
      <p:ext uri="{BB962C8B-B14F-4D97-AF65-F5344CB8AC3E}">
        <p14:creationId xmlns:p14="http://schemas.microsoft.com/office/powerpoint/2010/main" val="241770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E7B73-41DB-4340-9B85-045A42A495BF}" type="datetimeFigureOut">
              <a:rPr lang="en-GB" smtClean="0"/>
              <a:t>03/03/2021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D62BB-AD54-4B78-B4F9-5355305824A1}" type="slidenum">
              <a:rPr lang="en-GB" smtClean="0"/>
              <a:t>‹#›</a:t>
            </a:fld>
            <a:endParaRPr lang="en-GB" dirty="0"/>
          </a:p>
        </p:txBody>
      </p:sp>
    </p:spTree>
    <p:extLst>
      <p:ext uri="{BB962C8B-B14F-4D97-AF65-F5344CB8AC3E}">
        <p14:creationId xmlns:p14="http://schemas.microsoft.com/office/powerpoint/2010/main" val="943493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80" r:id="rId17"/>
    <p:sldLayoutId id="2147483681" r:id="rId18"/>
    <p:sldLayoutId id="2147483682" r:id="rId19"/>
    <p:sldLayoutId id="2147483683" r:id="rId20"/>
    <p:sldLayoutId id="2147483684"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0.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bbc.co.uk/newsround/news/watch_newsround"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DD13DD"/>
              </a:buClr>
              <a:buSzPts val="5000"/>
              <a:buFont typeface="Calibri"/>
              <a:buNone/>
            </a:pPr>
            <a:r>
              <a:rPr lang="en-GB" sz="5000" b="1" dirty="0">
                <a:solidFill>
                  <a:srgbClr val="000000"/>
                </a:solidFill>
                <a:latin typeface="Comic Sans MS"/>
                <a:ea typeface="Comic Sans MS"/>
                <a:cs typeface="Comic Sans MS"/>
                <a:sym typeface="Comic Sans MS"/>
              </a:rPr>
              <a:t>English</a:t>
            </a:r>
            <a:endParaRPr sz="5000" b="1" dirty="0">
              <a:solidFill>
                <a:srgbClr val="000000"/>
              </a:solidFill>
              <a:latin typeface="Comic Sans MS"/>
              <a:ea typeface="Comic Sans MS"/>
              <a:cs typeface="Comic Sans MS"/>
              <a:sym typeface="Comic Sans MS"/>
            </a:endParaRPr>
          </a:p>
          <a:p>
            <a:pPr marL="0" lvl="0" indent="0" algn="ctr" rtl="0">
              <a:spcBef>
                <a:spcPts val="0"/>
              </a:spcBef>
              <a:spcAft>
                <a:spcPts val="0"/>
              </a:spcAft>
              <a:buClr>
                <a:srgbClr val="DD13DD"/>
              </a:buClr>
              <a:buSzPts val="5000"/>
              <a:buFont typeface="Calibri"/>
              <a:buNone/>
            </a:pPr>
            <a:endParaRPr sz="5000" b="1" dirty="0">
              <a:solidFill>
                <a:srgbClr val="000000"/>
              </a:solidFill>
              <a:latin typeface="Comic Sans MS"/>
              <a:ea typeface="Comic Sans MS"/>
              <a:cs typeface="Comic Sans MS"/>
              <a:sym typeface="Comic Sans MS"/>
            </a:endParaRPr>
          </a:p>
          <a:p>
            <a:pPr marL="0" lvl="0" indent="0" algn="ctr" rtl="0">
              <a:spcBef>
                <a:spcPts val="0"/>
              </a:spcBef>
              <a:spcAft>
                <a:spcPts val="0"/>
              </a:spcAft>
              <a:buClr>
                <a:srgbClr val="DD13DD"/>
              </a:buClr>
              <a:buSzPts val="5000"/>
              <a:buFont typeface="Calibri"/>
              <a:buNone/>
            </a:pPr>
            <a:r>
              <a:rPr lang="en-GB" sz="5000" b="1" dirty="0" smtClean="0">
                <a:solidFill>
                  <a:srgbClr val="000000"/>
                </a:solidFill>
                <a:latin typeface="Comic Sans MS"/>
                <a:ea typeface="Comic Sans MS"/>
                <a:cs typeface="Comic Sans MS"/>
                <a:sym typeface="Comic Sans MS"/>
              </a:rPr>
              <a:t>Poetry</a:t>
            </a:r>
            <a:endParaRPr sz="5000" b="1" dirty="0">
              <a:solidFill>
                <a:srgbClr val="000000"/>
              </a:solidFill>
              <a:latin typeface="Comic Sans MS"/>
              <a:ea typeface="Comic Sans MS"/>
              <a:cs typeface="Comic Sans MS"/>
              <a:sym typeface="Comic Sans MS"/>
            </a:endParaRPr>
          </a:p>
          <a:p>
            <a:pPr marL="0" lvl="0" indent="0" algn="ctr" rtl="0">
              <a:spcBef>
                <a:spcPts val="0"/>
              </a:spcBef>
              <a:spcAft>
                <a:spcPts val="0"/>
              </a:spcAft>
              <a:buClr>
                <a:srgbClr val="DD13DD"/>
              </a:buClr>
              <a:buSzPts val="5000"/>
              <a:buFont typeface="Calibri"/>
              <a:buNone/>
            </a:pPr>
            <a:endParaRPr sz="5000" b="1" dirty="0">
              <a:solidFill>
                <a:srgbClr val="000000"/>
              </a:solidFill>
              <a:latin typeface="Comic Sans MS"/>
              <a:ea typeface="Comic Sans MS"/>
              <a:cs typeface="Comic Sans MS"/>
              <a:sym typeface="Comic Sans MS"/>
            </a:endParaRPr>
          </a:p>
          <a:p>
            <a:pPr marL="0" lvl="0" indent="0" algn="ctr" rtl="0">
              <a:spcBef>
                <a:spcPts val="0"/>
              </a:spcBef>
              <a:spcAft>
                <a:spcPts val="0"/>
              </a:spcAft>
              <a:buClr>
                <a:srgbClr val="DD13DD"/>
              </a:buClr>
              <a:buSzPts val="5000"/>
              <a:buFont typeface="Calibri"/>
              <a:buNone/>
            </a:pPr>
            <a:r>
              <a:rPr lang="en-GB" sz="5000" b="1" dirty="0" smtClean="0">
                <a:solidFill>
                  <a:srgbClr val="000000"/>
                </a:solidFill>
                <a:latin typeface="Comic Sans MS"/>
                <a:ea typeface="Comic Sans MS"/>
                <a:cs typeface="Comic Sans MS"/>
                <a:sym typeface="Comic Sans MS"/>
              </a:rPr>
              <a:t>Thursday 4th March</a:t>
            </a:r>
            <a:endParaRPr sz="5000" b="1" dirty="0">
              <a:solidFill>
                <a:srgbClr val="000000"/>
              </a:solidFill>
              <a:latin typeface="Comic Sans MS"/>
              <a:ea typeface="Comic Sans MS"/>
              <a:cs typeface="Comic Sans MS"/>
              <a:sym typeface="Comic Sans MS"/>
            </a:endParaRPr>
          </a:p>
        </p:txBody>
      </p:sp>
    </p:spTree>
    <p:extLst>
      <p:ext uri="{BB962C8B-B14F-4D97-AF65-F5344CB8AC3E}">
        <p14:creationId xmlns:p14="http://schemas.microsoft.com/office/powerpoint/2010/main" val="2558803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8514DBF1-A60D-461E-80DE-1DD84596D4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3442" b="30921"/>
          <a:stretch/>
        </p:blipFill>
        <p:spPr>
          <a:xfrm>
            <a:off x="755651" y="2031969"/>
            <a:ext cx="7632700" cy="4243101"/>
          </a:xfrm>
          <a:prstGeom prst="roundRect">
            <a:avLst>
              <a:gd name="adj" fmla="val 0"/>
            </a:avLst>
          </a:prstGeom>
          <a:solidFill>
            <a:srgbClr val="FFFFFF">
              <a:shade val="85000"/>
            </a:srgbClr>
          </a:solidFill>
          <a:ln>
            <a:noFill/>
          </a:ln>
          <a:effectLst/>
        </p:spPr>
      </p:pic>
      <p:sp>
        <p:nvSpPr>
          <p:cNvPr id="3" name="Light Blue Box"/>
          <p:cNvSpPr/>
          <p:nvPr/>
        </p:nvSpPr>
        <p:spPr>
          <a:xfrm rot="225501">
            <a:off x="1019020" y="2920794"/>
            <a:ext cx="5038008"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08000" rIns="0" bIns="108000" rtlCol="0" anchor="ctr">
            <a:spAutoFit/>
          </a:bodyPr>
          <a:lstStyle/>
          <a:p>
            <a:pPr algn="ctr"/>
            <a:r>
              <a:rPr lang="en-GB" dirty="0"/>
              <a:t>Softly, it falls silently from the sky.</a:t>
            </a:r>
          </a:p>
          <a:p>
            <a:pPr algn="ctr"/>
            <a:r>
              <a:rPr lang="en-GB" dirty="0"/>
              <a:t>It is so silvery, small and sudden.</a:t>
            </a:r>
          </a:p>
        </p:txBody>
      </p:sp>
      <p:sp>
        <p:nvSpPr>
          <p:cNvPr id="21" name="Title 20"/>
          <p:cNvSpPr>
            <a:spLocks noGrp="1"/>
          </p:cNvSpPr>
          <p:nvPr>
            <p:ph type="title"/>
          </p:nvPr>
        </p:nvSpPr>
        <p:spPr/>
        <p:txBody>
          <a:bodyPr/>
          <a:lstStyle/>
          <a:p>
            <a:r>
              <a:rPr lang="en-GB" sz="3600" dirty="0">
                <a:solidFill>
                  <a:srgbClr val="01407D"/>
                </a:solidFill>
              </a:rPr>
              <a:t>Shape Poems</a:t>
            </a:r>
            <a:endParaRPr lang="en-GB" sz="3600" dirty="0">
              <a:solidFill>
                <a:srgbClr val="01407D"/>
              </a:solidFill>
              <a:latin typeface="+mn-lt"/>
            </a:endParaRPr>
          </a:p>
        </p:txBody>
      </p:sp>
      <p:sp>
        <p:nvSpPr>
          <p:cNvPr id="5" name="Rectangle 4"/>
          <p:cNvSpPr/>
          <p:nvPr/>
        </p:nvSpPr>
        <p:spPr>
          <a:xfrm>
            <a:off x="755650" y="1513946"/>
            <a:ext cx="7632700" cy="276999"/>
          </a:xfrm>
          <a:prstGeom prst="rect">
            <a:avLst/>
          </a:prstGeom>
        </p:spPr>
        <p:txBody>
          <a:bodyPr wrap="square" lIns="0" tIns="0" rIns="0" bIns="0">
            <a:spAutoFit/>
          </a:bodyPr>
          <a:lstStyle/>
          <a:p>
            <a:pPr algn="ctr"/>
            <a:r>
              <a:rPr lang="en-GB" dirty="0"/>
              <a:t>Can you </a:t>
            </a:r>
            <a:r>
              <a:rPr lang="en-GB" altLang="en-US" dirty="0">
                <a:solidFill>
                  <a:srgbClr val="000000"/>
                </a:solidFill>
                <a:cs typeface="Arial" panose="020B0604020202020204" pitchFamily="34" charset="0"/>
              </a:rPr>
              <a:t>and a partner guess what these poems are describing? </a:t>
            </a:r>
            <a:endParaRPr lang="en-GB" dirty="0"/>
          </a:p>
        </p:txBody>
      </p:sp>
      <p:sp>
        <p:nvSpPr>
          <p:cNvPr id="7" name="Dark Blue Box">
            <a:extLst>
              <a:ext uri="{FF2B5EF4-FFF2-40B4-BE49-F238E27FC236}">
                <a16:creationId xmlns:a16="http://schemas.microsoft.com/office/drawing/2014/main" xmlns="" id="{40BE7C6E-CC9C-4C00-8130-B73BA934286D}"/>
              </a:ext>
            </a:extLst>
          </p:cNvPr>
          <p:cNvSpPr/>
          <p:nvPr/>
        </p:nvSpPr>
        <p:spPr>
          <a:xfrm>
            <a:off x="5480018" y="5079479"/>
            <a:ext cx="2730445" cy="1049106"/>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Hint: You can use the words and the </a:t>
            </a:r>
            <a:r>
              <a:rPr lang="en-GB" b="1" dirty="0"/>
              <a:t>shape</a:t>
            </a:r>
            <a:r>
              <a:rPr lang="en-GB" dirty="0"/>
              <a:t> of the words to help you</a:t>
            </a:r>
          </a:p>
        </p:txBody>
      </p:sp>
      <p:sp>
        <p:nvSpPr>
          <p:cNvPr id="8" name="Hint Box">
            <a:extLst>
              <a:ext uri="{FF2B5EF4-FFF2-40B4-BE49-F238E27FC236}">
                <a16:creationId xmlns:a16="http://schemas.microsoft.com/office/drawing/2014/main" xmlns="" id="{83F37B68-5A09-4C3F-9B75-A54CDB92D071}"/>
              </a:ext>
            </a:extLst>
          </p:cNvPr>
          <p:cNvSpPr/>
          <p:nvPr/>
        </p:nvSpPr>
        <p:spPr>
          <a:xfrm>
            <a:off x="5480017" y="5356478"/>
            <a:ext cx="2730445" cy="495108"/>
          </a:xfrm>
          <a:prstGeom prst="rect">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Reveal a Hint</a:t>
            </a:r>
          </a:p>
        </p:txBody>
      </p:sp>
      <p:sp>
        <p:nvSpPr>
          <p:cNvPr id="13" name="Light Blue Box">
            <a:extLst>
              <a:ext uri="{FF2B5EF4-FFF2-40B4-BE49-F238E27FC236}">
                <a16:creationId xmlns:a16="http://schemas.microsoft.com/office/drawing/2014/main" xmlns="" id="{2DFA3608-84C3-486A-98FE-7EE9745FFE12}"/>
              </a:ext>
            </a:extLst>
          </p:cNvPr>
          <p:cNvSpPr/>
          <p:nvPr/>
        </p:nvSpPr>
        <p:spPr>
          <a:xfrm rot="21081495">
            <a:off x="1028541" y="4371984"/>
            <a:ext cx="5038008"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08000" rIns="0" bIns="108000" rtlCol="0" anchor="ctr">
            <a:spAutoFit/>
          </a:bodyPr>
          <a:lstStyle/>
          <a:p>
            <a:pPr algn="ctr"/>
            <a:r>
              <a:rPr lang="en-GB" dirty="0"/>
              <a:t>Slowly you slip and slide as you sled</a:t>
            </a:r>
          </a:p>
          <a:p>
            <a:pPr algn="ctr"/>
            <a:r>
              <a:rPr lang="en-GB" dirty="0"/>
              <a:t>your way through its silky secrets.</a:t>
            </a:r>
          </a:p>
        </p:txBody>
      </p:sp>
    </p:spTree>
    <p:extLst>
      <p:ext uri="{BB962C8B-B14F-4D97-AF65-F5344CB8AC3E}">
        <p14:creationId xmlns:p14="http://schemas.microsoft.com/office/powerpoint/2010/main" val="187343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xit" presetSubtype="0" fill="hold" grpId="0"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A9C86882-9142-472D-8F28-ECFCE7E42A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536" y="502499"/>
            <a:ext cx="8275173" cy="5909907"/>
          </a:xfrm>
          <a:prstGeom prst="rect">
            <a:avLst/>
          </a:prstGeom>
        </p:spPr>
      </p:pic>
      <p:sp>
        <p:nvSpPr>
          <p:cNvPr id="3" name="Light Blue Box"/>
          <p:cNvSpPr/>
          <p:nvPr/>
        </p:nvSpPr>
        <p:spPr>
          <a:xfrm>
            <a:off x="1" y="3848630"/>
            <a:ext cx="9143999" cy="2157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108000" rIns="0" bIns="108000" rtlCol="0" anchor="ctr">
            <a:spAutoFit/>
          </a:bodyPr>
          <a:lstStyle/>
          <a:p>
            <a:pPr algn="ctr"/>
            <a:r>
              <a:rPr lang="en-GB" dirty="0">
                <a:solidFill>
                  <a:schemeClr val="bg1"/>
                </a:solidFill>
              </a:rPr>
              <a:t>A huge rock that</a:t>
            </a:r>
          </a:p>
          <a:p>
            <a:pPr algn="ctr"/>
            <a:r>
              <a:rPr lang="en-GB" dirty="0">
                <a:solidFill>
                  <a:schemeClr val="bg1"/>
                </a:solidFill>
              </a:rPr>
              <a:t>rumbles and roars, wrecking the</a:t>
            </a:r>
          </a:p>
          <a:p>
            <a:pPr algn="ctr"/>
            <a:r>
              <a:rPr lang="en-GB" dirty="0">
                <a:solidFill>
                  <a:schemeClr val="bg1"/>
                </a:solidFill>
              </a:rPr>
              <a:t>ground all around it. It shoots sizzling, </a:t>
            </a:r>
            <a:br>
              <a:rPr lang="en-GB" dirty="0">
                <a:solidFill>
                  <a:schemeClr val="bg1"/>
                </a:solidFill>
              </a:rPr>
            </a:br>
            <a:r>
              <a:rPr lang="en-GB" dirty="0">
                <a:solidFill>
                  <a:schemeClr val="bg1"/>
                </a:solidFill>
              </a:rPr>
              <a:t>steaming, scorching lava like a monster spitting</a:t>
            </a:r>
            <a:br>
              <a:rPr lang="en-GB" dirty="0">
                <a:solidFill>
                  <a:schemeClr val="bg1"/>
                </a:solidFill>
              </a:rPr>
            </a:br>
            <a:r>
              <a:rPr lang="en-GB" dirty="0">
                <a:solidFill>
                  <a:schemeClr val="bg1"/>
                </a:solidFill>
              </a:rPr>
              <a:t>out hot liquid into the air. Like a smoking dragon, it finally </a:t>
            </a:r>
            <a:br>
              <a:rPr lang="en-GB" dirty="0">
                <a:solidFill>
                  <a:schemeClr val="bg1"/>
                </a:solidFill>
              </a:rPr>
            </a:br>
            <a:r>
              <a:rPr lang="en-GB" dirty="0">
                <a:solidFill>
                  <a:schemeClr val="bg1"/>
                </a:solidFill>
              </a:rPr>
              <a:t>starts to calm down. The chaos stops and it goes back to being a</a:t>
            </a:r>
            <a:br>
              <a:rPr lang="en-GB" dirty="0">
                <a:solidFill>
                  <a:schemeClr val="bg1"/>
                </a:solidFill>
              </a:rPr>
            </a:br>
            <a:r>
              <a:rPr lang="en-GB" dirty="0">
                <a:solidFill>
                  <a:schemeClr val="bg1"/>
                </a:solidFill>
              </a:rPr>
              <a:t>deadly and dangerous rock.</a:t>
            </a:r>
          </a:p>
        </p:txBody>
      </p:sp>
      <p:sp>
        <p:nvSpPr>
          <p:cNvPr id="21" name="Title 20"/>
          <p:cNvSpPr>
            <a:spLocks noGrp="1"/>
          </p:cNvSpPr>
          <p:nvPr>
            <p:ph type="title"/>
          </p:nvPr>
        </p:nvSpPr>
        <p:spPr/>
        <p:txBody>
          <a:bodyPr/>
          <a:lstStyle/>
          <a:p>
            <a:r>
              <a:rPr lang="en-GB" sz="3600" dirty="0">
                <a:solidFill>
                  <a:srgbClr val="01407D"/>
                </a:solidFill>
              </a:rPr>
              <a:t>Shape Poems</a:t>
            </a:r>
            <a:endParaRPr lang="en-GB" sz="3600" dirty="0">
              <a:solidFill>
                <a:srgbClr val="01407D"/>
              </a:solidFill>
              <a:latin typeface="+mn-lt"/>
            </a:endParaRPr>
          </a:p>
        </p:txBody>
      </p:sp>
      <p:sp>
        <p:nvSpPr>
          <p:cNvPr id="5" name="Rectangle 4"/>
          <p:cNvSpPr/>
          <p:nvPr/>
        </p:nvSpPr>
        <p:spPr>
          <a:xfrm>
            <a:off x="755650" y="1513946"/>
            <a:ext cx="7632700" cy="276999"/>
          </a:xfrm>
          <a:prstGeom prst="rect">
            <a:avLst/>
          </a:prstGeom>
        </p:spPr>
        <p:txBody>
          <a:bodyPr wrap="square" lIns="0" tIns="0" rIns="0" bIns="0">
            <a:spAutoFit/>
          </a:bodyPr>
          <a:lstStyle/>
          <a:p>
            <a:pPr algn="ctr"/>
            <a:r>
              <a:rPr lang="en-GB" dirty="0"/>
              <a:t>Can you </a:t>
            </a:r>
            <a:r>
              <a:rPr lang="en-GB" altLang="en-US" dirty="0">
                <a:solidFill>
                  <a:srgbClr val="000000"/>
                </a:solidFill>
                <a:cs typeface="Arial" panose="020B0604020202020204" pitchFamily="34" charset="0"/>
              </a:rPr>
              <a:t>and a partner guess what these poems are describing? </a:t>
            </a:r>
            <a:endParaRPr lang="en-GB" dirty="0"/>
          </a:p>
        </p:txBody>
      </p:sp>
      <p:sp>
        <p:nvSpPr>
          <p:cNvPr id="7" name="Dark Blue Box">
            <a:extLst>
              <a:ext uri="{FF2B5EF4-FFF2-40B4-BE49-F238E27FC236}">
                <a16:creationId xmlns:a16="http://schemas.microsoft.com/office/drawing/2014/main" xmlns="" id="{40BE7C6E-CC9C-4C00-8130-B73BA934286D}"/>
              </a:ext>
            </a:extLst>
          </p:cNvPr>
          <p:cNvSpPr/>
          <p:nvPr/>
        </p:nvSpPr>
        <p:spPr>
          <a:xfrm>
            <a:off x="755650" y="2392849"/>
            <a:ext cx="2730445" cy="1049106"/>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Hint: You can use the words and the </a:t>
            </a:r>
            <a:r>
              <a:rPr lang="en-GB" b="1" dirty="0"/>
              <a:t>shape</a:t>
            </a:r>
            <a:r>
              <a:rPr lang="en-GB" dirty="0"/>
              <a:t> of the words to help you</a:t>
            </a:r>
          </a:p>
        </p:txBody>
      </p:sp>
      <p:sp>
        <p:nvSpPr>
          <p:cNvPr id="8" name="Hint Box">
            <a:extLst>
              <a:ext uri="{FF2B5EF4-FFF2-40B4-BE49-F238E27FC236}">
                <a16:creationId xmlns:a16="http://schemas.microsoft.com/office/drawing/2014/main" xmlns="" id="{83F37B68-5A09-4C3F-9B75-A54CDB92D071}"/>
              </a:ext>
            </a:extLst>
          </p:cNvPr>
          <p:cNvSpPr/>
          <p:nvPr/>
        </p:nvSpPr>
        <p:spPr>
          <a:xfrm>
            <a:off x="755649" y="2669848"/>
            <a:ext cx="2730445" cy="495108"/>
          </a:xfrm>
          <a:prstGeom prst="rect">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Reveal a Hint</a:t>
            </a:r>
          </a:p>
        </p:txBody>
      </p:sp>
    </p:spTree>
    <p:extLst>
      <p:ext uri="{BB962C8B-B14F-4D97-AF65-F5344CB8AC3E}">
        <p14:creationId xmlns:p14="http://schemas.microsoft.com/office/powerpoint/2010/main" val="13052817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01407D"/>
                </a:solidFill>
              </a:rPr>
              <a:t>What is a Shape Poem?</a:t>
            </a:r>
            <a:endParaRPr lang="en-GB" sz="3600" dirty="0">
              <a:solidFill>
                <a:srgbClr val="01407D"/>
              </a:solidFill>
              <a:latin typeface="+mn-lt"/>
            </a:endParaRPr>
          </a:p>
        </p:txBody>
      </p:sp>
      <p:sp>
        <p:nvSpPr>
          <p:cNvPr id="5" name="Rectangle 4"/>
          <p:cNvSpPr/>
          <p:nvPr/>
        </p:nvSpPr>
        <p:spPr>
          <a:xfrm>
            <a:off x="755650" y="1513946"/>
            <a:ext cx="7632700" cy="3600986"/>
          </a:xfrm>
          <a:prstGeom prst="rect">
            <a:avLst/>
          </a:prstGeom>
        </p:spPr>
        <p:txBody>
          <a:bodyPr wrap="square" lIns="0" tIns="0" rIns="0" bIns="0">
            <a:spAutoFit/>
          </a:bodyPr>
          <a:lstStyle/>
          <a:p>
            <a:pPr marL="285750" indent="-285750">
              <a:buFont typeface="Arial" panose="020B0604020202020204" pitchFamily="34" charset="0"/>
              <a:buChar char="•"/>
            </a:pPr>
            <a:r>
              <a:rPr lang="en-GB" dirty="0"/>
              <a:t>A shape </a:t>
            </a:r>
            <a:r>
              <a:rPr lang="en-GB" altLang="en-US" dirty="0">
                <a:cs typeface="Arial" panose="020B0604020202020204" pitchFamily="34" charset="0"/>
              </a:rPr>
              <a:t>poem is a poem that describes an object, person or animal.</a:t>
            </a:r>
          </a:p>
          <a:p>
            <a:pPr marL="285750" indent="-285750">
              <a:buFont typeface="Arial" panose="020B0604020202020204" pitchFamily="34" charset="0"/>
              <a:buChar char="•"/>
            </a:pPr>
            <a:endParaRPr lang="en-GB" dirty="0">
              <a:cs typeface="Arial" panose="020B0604020202020204" pitchFamily="34" charset="0"/>
            </a:endParaRPr>
          </a:p>
          <a:p>
            <a:pPr marL="285750" indent="-285750">
              <a:buFont typeface="Arial" panose="020B0604020202020204" pitchFamily="34" charset="0"/>
              <a:buChar char="•"/>
            </a:pPr>
            <a:r>
              <a:rPr lang="en-GB" dirty="0">
                <a:cs typeface="Arial" panose="020B0604020202020204" pitchFamily="34" charset="0"/>
              </a:rPr>
              <a:t>The </a:t>
            </a:r>
            <a:r>
              <a:rPr lang="en-GB" altLang="en-US" dirty="0"/>
              <a:t>special thing about a shape poem is that the </a:t>
            </a:r>
            <a:br>
              <a:rPr lang="en-GB" altLang="en-US" dirty="0"/>
            </a:br>
            <a:r>
              <a:rPr lang="en-GB" altLang="en-US" dirty="0"/>
              <a:t>words of the poem form the shape of the object, </a:t>
            </a:r>
            <a:br>
              <a:rPr lang="en-GB" altLang="en-US" dirty="0"/>
            </a:br>
            <a:r>
              <a:rPr lang="en-GB" altLang="en-US" dirty="0"/>
              <a:t>person or animal being described.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Shape </a:t>
            </a:r>
            <a:r>
              <a:rPr lang="en-GB" altLang="en-US" dirty="0">
                <a:solidFill>
                  <a:srgbClr val="000000"/>
                </a:solidFill>
                <a:cs typeface="Arial" panose="020B0604020202020204" pitchFamily="34" charset="0"/>
              </a:rPr>
              <a:t>poems don’t have to rhyme!</a:t>
            </a:r>
          </a:p>
          <a:p>
            <a:pPr marL="285750" indent="-285750">
              <a:buFont typeface="Arial" panose="020B0604020202020204" pitchFamily="34" charset="0"/>
              <a:buChar char="•"/>
            </a:pPr>
            <a:endParaRPr lang="en-GB" dirty="0">
              <a:solidFill>
                <a:srgbClr val="000000"/>
              </a:solidFill>
              <a:cs typeface="Arial" panose="020B0604020202020204" pitchFamily="34" charset="0"/>
            </a:endParaRPr>
          </a:p>
          <a:p>
            <a:pPr marL="285750" indent="-285750">
              <a:buFont typeface="Arial" panose="020B0604020202020204" pitchFamily="34" charset="0"/>
              <a:buChar char="•"/>
            </a:pPr>
            <a:r>
              <a:rPr lang="en-GB" dirty="0">
                <a:solidFill>
                  <a:srgbClr val="000000"/>
                </a:solidFill>
                <a:cs typeface="Arial" panose="020B0604020202020204" pitchFamily="34" charset="0"/>
              </a:rPr>
              <a:t>Shape poems </a:t>
            </a:r>
            <a:r>
              <a:rPr lang="en-GB" altLang="en-US" dirty="0">
                <a:solidFill>
                  <a:srgbClr val="000000"/>
                </a:solidFill>
                <a:cs typeface="Arial" panose="020B0604020202020204" pitchFamily="34" charset="0"/>
              </a:rPr>
              <a:t>can use full stops and capital </a:t>
            </a:r>
            <a:br>
              <a:rPr lang="en-GB" altLang="en-US" dirty="0">
                <a:solidFill>
                  <a:srgbClr val="000000"/>
                </a:solidFill>
                <a:cs typeface="Arial" panose="020B0604020202020204" pitchFamily="34" charset="0"/>
              </a:rPr>
            </a:br>
            <a:r>
              <a:rPr lang="en-GB" altLang="en-US" dirty="0">
                <a:solidFill>
                  <a:srgbClr val="000000"/>
                </a:solidFill>
                <a:cs typeface="Arial" panose="020B0604020202020204" pitchFamily="34" charset="0"/>
              </a:rPr>
              <a:t>letters like sentences.</a:t>
            </a:r>
          </a:p>
          <a:p>
            <a:pPr marL="285750" indent="-285750">
              <a:buFont typeface="Arial" panose="020B0604020202020204" pitchFamily="34" charset="0"/>
              <a:buChar char="•"/>
            </a:pPr>
            <a:endParaRPr lang="en-GB" dirty="0">
              <a:solidFill>
                <a:srgbClr val="000000"/>
              </a:solidFill>
              <a:cs typeface="Arial" panose="020B0604020202020204" pitchFamily="34" charset="0"/>
            </a:endParaRPr>
          </a:p>
          <a:p>
            <a:pPr marL="285750" indent="-285750">
              <a:buFont typeface="Arial" panose="020B0604020202020204" pitchFamily="34" charset="0"/>
              <a:buChar char="•"/>
            </a:pPr>
            <a:r>
              <a:rPr lang="en-GB" altLang="en-US" dirty="0">
                <a:solidFill>
                  <a:srgbClr val="000000"/>
                </a:solidFill>
                <a:cs typeface="Arial" panose="020B0604020202020204" pitchFamily="34" charset="0"/>
              </a:rPr>
              <a:t>Shape poems often use alliteration </a:t>
            </a:r>
            <a:br>
              <a:rPr lang="en-GB" altLang="en-US" dirty="0">
                <a:solidFill>
                  <a:srgbClr val="000000"/>
                </a:solidFill>
                <a:cs typeface="Arial" panose="020B0604020202020204" pitchFamily="34" charset="0"/>
              </a:rPr>
            </a:br>
            <a:r>
              <a:rPr lang="en-GB" altLang="en-US" dirty="0">
                <a:solidFill>
                  <a:srgbClr val="000000"/>
                </a:solidFill>
                <a:cs typeface="Arial" panose="020B0604020202020204" pitchFamily="34" charset="0"/>
              </a:rPr>
              <a:t>or similes.</a:t>
            </a:r>
            <a:endParaRPr lang="en-GB" dirty="0"/>
          </a:p>
        </p:txBody>
      </p:sp>
      <p:pic>
        <p:nvPicPr>
          <p:cNvPr id="12" name="Picture 11">
            <a:extLst>
              <a:ext uri="{FF2B5EF4-FFF2-40B4-BE49-F238E27FC236}">
                <a16:creationId xmlns:a16="http://schemas.microsoft.com/office/drawing/2014/main" xmlns="" id="{2C3A873E-9ABA-4846-BB65-FC495927F7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18" r="3367"/>
          <a:stretch/>
        </p:blipFill>
        <p:spPr>
          <a:xfrm flipH="1">
            <a:off x="5225142" y="2014525"/>
            <a:ext cx="3788355" cy="4843475"/>
          </a:xfrm>
          <a:prstGeom prst="rect">
            <a:avLst/>
          </a:prstGeom>
        </p:spPr>
      </p:pic>
    </p:spTree>
    <p:extLst>
      <p:ext uri="{BB962C8B-B14F-4D97-AF65-F5344CB8AC3E}">
        <p14:creationId xmlns:p14="http://schemas.microsoft.com/office/powerpoint/2010/main" val="2314661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9"/>
          <p:cNvGrpSpPr>
            <a:grpSpLocks/>
          </p:cNvGrpSpPr>
          <p:nvPr/>
        </p:nvGrpSpPr>
        <p:grpSpPr bwMode="auto">
          <a:xfrm>
            <a:off x="1138238" y="1860550"/>
            <a:ext cx="6858000" cy="2303463"/>
            <a:chOff x="-237278" y="2854612"/>
            <a:chExt cx="9402763" cy="3156906"/>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41075"/>
            <a:stretch/>
          </p:blipFill>
          <p:spPr>
            <a:xfrm>
              <a:off x="424191" y="2854612"/>
              <a:ext cx="8238338" cy="3156906"/>
            </a:xfrm>
            <a:prstGeom prst="roundRect">
              <a:avLst>
                <a:gd name="adj" fmla="val 5111"/>
              </a:avLst>
            </a:prstGeom>
          </p:spPr>
        </p:pic>
        <p:sp>
          <p:nvSpPr>
            <p:cNvPr id="14359" name="TextBox 15"/>
            <p:cNvSpPr txBox="1">
              <a:spLocks noChangeArrowheads="1"/>
            </p:cNvSpPr>
            <p:nvPr/>
          </p:nvSpPr>
          <p:spPr bwMode="auto">
            <a:xfrm>
              <a:off x="-237278" y="3068486"/>
              <a:ext cx="9402763" cy="203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0000"/>
                </a:lnSpc>
                <a:spcBef>
                  <a:spcPct val="0"/>
                </a:spcBef>
                <a:buFontTx/>
                <a:buNone/>
              </a:pPr>
              <a:r>
                <a:rPr lang="en-GB" altLang="en-US" sz="1400">
                  <a:solidFill>
                    <a:schemeClr val="bg1"/>
                  </a:solidFill>
                  <a:cs typeface="Arial" charset="0"/>
                </a:rPr>
                <a:t>                                                         A</a:t>
              </a:r>
            </a:p>
            <a:p>
              <a:pPr eaLnBrk="1" hangingPunct="1">
                <a:lnSpc>
                  <a:spcPct val="100000"/>
                </a:lnSpc>
                <a:spcBef>
                  <a:spcPct val="0"/>
                </a:spcBef>
                <a:buFontTx/>
                <a:buNone/>
              </a:pPr>
              <a:r>
                <a:rPr lang="en-GB" altLang="en-US" sz="1400">
                  <a:solidFill>
                    <a:schemeClr val="bg1"/>
                  </a:solidFill>
                  <a:cs typeface="Arial" charset="0"/>
                </a:rPr>
                <a:t>                                                    huge rock</a:t>
              </a:r>
            </a:p>
            <a:p>
              <a:pPr eaLnBrk="1" hangingPunct="1">
                <a:lnSpc>
                  <a:spcPct val="100000"/>
                </a:lnSpc>
                <a:spcBef>
                  <a:spcPct val="0"/>
                </a:spcBef>
                <a:buFontTx/>
                <a:buNone/>
              </a:pPr>
              <a:r>
                <a:rPr lang="en-GB" altLang="en-US" sz="1400">
                  <a:solidFill>
                    <a:schemeClr val="bg1"/>
                  </a:solidFill>
                  <a:cs typeface="Arial" charset="0"/>
                </a:rPr>
                <a:t>                                                  that rumbles</a:t>
              </a:r>
            </a:p>
            <a:p>
              <a:pPr eaLnBrk="1" hangingPunct="1">
                <a:lnSpc>
                  <a:spcPct val="100000"/>
                </a:lnSpc>
                <a:spcBef>
                  <a:spcPct val="0"/>
                </a:spcBef>
                <a:buFontTx/>
                <a:buNone/>
              </a:pPr>
              <a:r>
                <a:rPr lang="en-GB" altLang="en-US" sz="1400">
                  <a:solidFill>
                    <a:schemeClr val="bg1"/>
                  </a:solidFill>
                  <a:cs typeface="Arial" charset="0"/>
                </a:rPr>
                <a:t>                                             and roars, wrecking</a:t>
              </a:r>
            </a:p>
            <a:p>
              <a:pPr eaLnBrk="1" hangingPunct="1">
                <a:lnSpc>
                  <a:spcPct val="100000"/>
                </a:lnSpc>
                <a:spcBef>
                  <a:spcPct val="0"/>
                </a:spcBef>
                <a:buFontTx/>
                <a:buNone/>
              </a:pPr>
              <a:r>
                <a:rPr lang="en-GB" altLang="en-US" sz="1400">
                  <a:solidFill>
                    <a:schemeClr val="bg1"/>
                  </a:solidFill>
                  <a:cs typeface="Arial" charset="0"/>
                </a:rPr>
                <a:t>                                           the ground all around it.</a:t>
              </a:r>
            </a:p>
            <a:p>
              <a:pPr eaLnBrk="1" hangingPunct="1">
                <a:lnSpc>
                  <a:spcPct val="100000"/>
                </a:lnSpc>
                <a:spcBef>
                  <a:spcPct val="0"/>
                </a:spcBef>
                <a:buFontTx/>
                <a:buNone/>
              </a:pPr>
              <a:r>
                <a:rPr lang="en-GB" altLang="en-US" sz="1400">
                  <a:solidFill>
                    <a:schemeClr val="bg1"/>
                  </a:solidFill>
                  <a:cs typeface="Arial" charset="0"/>
                </a:rPr>
                <a:t>                               It shoots sizzling, steaming, scorching lava </a:t>
              </a:r>
            </a:p>
            <a:p>
              <a:pPr eaLnBrk="1" hangingPunct="1">
                <a:lnSpc>
                  <a:spcPct val="100000"/>
                </a:lnSpc>
                <a:spcBef>
                  <a:spcPct val="0"/>
                </a:spcBef>
                <a:buFontTx/>
                <a:buNone/>
              </a:pPr>
              <a:r>
                <a:rPr lang="en-GB" altLang="en-US" sz="1400">
                  <a:solidFill>
                    <a:schemeClr val="bg1"/>
                  </a:solidFill>
                  <a:cs typeface="Arial" charset="0"/>
                </a:rPr>
                <a:t>                          like a monster spitting out hot liquid into the air.</a:t>
              </a:r>
            </a:p>
            <a:p>
              <a:pPr eaLnBrk="1" hangingPunct="1">
                <a:lnSpc>
                  <a:spcPct val="100000"/>
                </a:lnSpc>
                <a:spcBef>
                  <a:spcPct val="0"/>
                </a:spcBef>
                <a:buFontTx/>
                <a:buNone/>
              </a:pPr>
              <a:r>
                <a:rPr lang="en-GB" altLang="en-US" sz="1400">
                  <a:solidFill>
                    <a:schemeClr val="bg1"/>
                  </a:solidFill>
                  <a:cs typeface="Arial" charset="0"/>
                </a:rPr>
                <a:t>                        Like a smoking dragon, it finally starts to calm down.</a:t>
              </a:r>
            </a:p>
            <a:p>
              <a:pPr eaLnBrk="1" hangingPunct="1">
                <a:lnSpc>
                  <a:spcPct val="100000"/>
                </a:lnSpc>
                <a:spcBef>
                  <a:spcPct val="0"/>
                </a:spcBef>
                <a:buFontTx/>
                <a:buNone/>
              </a:pPr>
              <a:r>
                <a:rPr lang="en-GB" altLang="en-US" sz="1400">
                  <a:solidFill>
                    <a:schemeClr val="bg1"/>
                  </a:solidFill>
                  <a:cs typeface="Arial" charset="0"/>
                </a:rPr>
                <a:t>            The chaos stops and it goes back to being a deadly and dangerous rock.</a:t>
              </a:r>
            </a:p>
          </p:txBody>
        </p:sp>
      </p:grpSp>
      <p:sp>
        <p:nvSpPr>
          <p:cNvPr id="14339" name="Title 20"/>
          <p:cNvSpPr>
            <a:spLocks noGrp="1"/>
          </p:cNvSpPr>
          <p:nvPr>
            <p:ph type="title"/>
          </p:nvPr>
        </p:nvSpPr>
        <p:spPr>
          <a:xfrm>
            <a:off x="457200" y="479425"/>
            <a:ext cx="8220075" cy="993775"/>
          </a:xfrm>
        </p:spPr>
        <p:txBody>
          <a:bodyPr/>
          <a:lstStyle/>
          <a:p>
            <a:pPr eaLnBrk="1" hangingPunct="1"/>
            <a:r>
              <a:rPr lang="en-GB" altLang="en-US" sz="3600" smtClean="0">
                <a:solidFill>
                  <a:schemeClr val="tx1"/>
                </a:solidFill>
              </a:rPr>
              <a:t>The Features of a Shape Poem</a:t>
            </a:r>
            <a:endParaRPr lang="en-GB" altLang="en-US" sz="3600" smtClean="0"/>
          </a:p>
        </p:txBody>
      </p:sp>
      <p:sp>
        <p:nvSpPr>
          <p:cNvPr id="14340" name="TextBox 4"/>
          <p:cNvSpPr txBox="1">
            <a:spLocks noChangeArrowheads="1"/>
          </p:cNvSpPr>
          <p:nvPr/>
        </p:nvSpPr>
        <p:spPr bwMode="auto">
          <a:xfrm>
            <a:off x="685800" y="1303338"/>
            <a:ext cx="7866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a:solidFill>
                  <a:srgbClr val="000000"/>
                </a:solidFill>
                <a:cs typeface="Arial" charset="0"/>
              </a:rPr>
              <a:t>What did you notice about the shape poems we looked at? </a:t>
            </a:r>
          </a:p>
          <a:p>
            <a:pPr>
              <a:lnSpc>
                <a:spcPct val="100000"/>
              </a:lnSpc>
              <a:spcBef>
                <a:spcPct val="0"/>
              </a:spcBef>
              <a:buFontTx/>
              <a:buNone/>
            </a:pPr>
            <a:endParaRPr lang="en-GB" altLang="en-US">
              <a:solidFill>
                <a:schemeClr val="tx1"/>
              </a:solidFill>
              <a:cs typeface="Arial" charset="0"/>
            </a:endParaRPr>
          </a:p>
        </p:txBody>
      </p:sp>
      <p:sp>
        <p:nvSpPr>
          <p:cNvPr id="9" name="Oval 8"/>
          <p:cNvSpPr/>
          <p:nvPr/>
        </p:nvSpPr>
        <p:spPr>
          <a:xfrm>
            <a:off x="560388" y="1741488"/>
            <a:ext cx="2065337" cy="2065337"/>
          </a:xfrm>
          <a:prstGeom prst="ellipse">
            <a:avLst/>
          </a:prstGeom>
          <a:solidFill>
            <a:srgbClr val="EEE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n-US" sz="1400" dirty="0">
                <a:solidFill>
                  <a:srgbClr val="000000"/>
                </a:solidFill>
                <a:cs typeface="Arial" panose="020B0604020202020204" pitchFamily="34" charset="0"/>
              </a:rPr>
              <a:t>Each line can be a different length or be curved to form the shape of the object that is being described.</a:t>
            </a:r>
          </a:p>
        </p:txBody>
      </p:sp>
      <p:sp>
        <p:nvSpPr>
          <p:cNvPr id="12" name="Oval 11"/>
          <p:cNvSpPr/>
          <p:nvPr/>
        </p:nvSpPr>
        <p:spPr>
          <a:xfrm>
            <a:off x="958850" y="4081463"/>
            <a:ext cx="2065338" cy="2066925"/>
          </a:xfrm>
          <a:prstGeom prst="ellipse">
            <a:avLst/>
          </a:prstGeom>
          <a:solidFill>
            <a:srgbClr val="EEE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n-US" sz="1400" dirty="0">
                <a:solidFill>
                  <a:schemeClr val="tx1"/>
                </a:solidFill>
                <a:cs typeface="Arial" panose="020B0604020202020204" pitchFamily="34" charset="0"/>
              </a:rPr>
              <a:t>Alliteration can be used – this is lots of words </a:t>
            </a:r>
          </a:p>
          <a:p>
            <a:pPr algn="ctr">
              <a:defRPr/>
            </a:pPr>
            <a:r>
              <a:rPr lang="en-GB" altLang="en-US" sz="1400" dirty="0">
                <a:solidFill>
                  <a:schemeClr val="tx1"/>
                </a:solidFill>
                <a:cs typeface="Arial" panose="020B0604020202020204" pitchFamily="34" charset="0"/>
              </a:rPr>
              <a:t>in a row beginning with the same letter.</a:t>
            </a:r>
          </a:p>
        </p:txBody>
      </p:sp>
      <p:sp>
        <p:nvSpPr>
          <p:cNvPr id="13" name="Oval 12"/>
          <p:cNvSpPr/>
          <p:nvPr/>
        </p:nvSpPr>
        <p:spPr>
          <a:xfrm>
            <a:off x="6334125" y="4081463"/>
            <a:ext cx="2208213" cy="2209800"/>
          </a:xfrm>
          <a:prstGeom prst="ellipse">
            <a:avLst/>
          </a:prstGeom>
          <a:solidFill>
            <a:srgbClr val="EEE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ja-JP" sz="1400" dirty="0">
                <a:solidFill>
                  <a:srgbClr val="000000"/>
                </a:solidFill>
                <a:cs typeface="Arial" panose="020B0604020202020204" pitchFamily="34" charset="0"/>
              </a:rPr>
              <a:t>Similes can be used – this is where we use the words ‘like’ or ‘as’ to compare two things to each other.</a:t>
            </a:r>
            <a:endParaRPr lang="en-GB" altLang="en-US" sz="1400" dirty="0">
              <a:solidFill>
                <a:schemeClr val="tx1"/>
              </a:solidFill>
              <a:cs typeface="Arial" panose="020B0604020202020204" pitchFamily="34" charset="0"/>
            </a:endParaRPr>
          </a:p>
        </p:txBody>
      </p:sp>
      <p:sp>
        <p:nvSpPr>
          <p:cNvPr id="14" name="Oval 13"/>
          <p:cNvSpPr/>
          <p:nvPr/>
        </p:nvSpPr>
        <p:spPr>
          <a:xfrm>
            <a:off x="3814763" y="4408488"/>
            <a:ext cx="1739900" cy="1739900"/>
          </a:xfrm>
          <a:prstGeom prst="ellipse">
            <a:avLst/>
          </a:prstGeom>
          <a:solidFill>
            <a:srgbClr val="EEE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n-US" sz="1400" dirty="0">
                <a:solidFill>
                  <a:srgbClr val="000000"/>
                </a:solidFill>
                <a:cs typeface="Arial" panose="020B0604020202020204" pitchFamily="34" charset="0"/>
              </a:rPr>
              <a:t>The lines don’t have to rhyme.</a:t>
            </a:r>
          </a:p>
        </p:txBody>
      </p:sp>
      <p:sp>
        <p:nvSpPr>
          <p:cNvPr id="15" name="Oval 14"/>
          <p:cNvSpPr/>
          <p:nvPr/>
        </p:nvSpPr>
        <p:spPr>
          <a:xfrm>
            <a:off x="6651625" y="1778000"/>
            <a:ext cx="1827213" cy="1827213"/>
          </a:xfrm>
          <a:prstGeom prst="ellipse">
            <a:avLst/>
          </a:prstGeom>
          <a:solidFill>
            <a:srgbClr val="EEE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n-US" sz="1400" dirty="0">
                <a:solidFill>
                  <a:srgbClr val="000000"/>
                </a:solidFill>
                <a:cs typeface="Arial" panose="020B0604020202020204" pitchFamily="34" charset="0"/>
              </a:rPr>
              <a:t>Full stops and capital letters are used just like you would use in sentences.</a:t>
            </a:r>
          </a:p>
        </p:txBody>
      </p:sp>
      <p:grpSp>
        <p:nvGrpSpPr>
          <p:cNvPr id="25" name="Group 24"/>
          <p:cNvGrpSpPr>
            <a:grpSpLocks/>
          </p:cNvGrpSpPr>
          <p:nvPr/>
        </p:nvGrpSpPr>
        <p:grpSpPr bwMode="auto">
          <a:xfrm>
            <a:off x="3024188" y="3090863"/>
            <a:ext cx="3143250" cy="2024062"/>
            <a:chOff x="3023659" y="3090984"/>
            <a:chExt cx="3144394" cy="2023941"/>
          </a:xfrm>
        </p:grpSpPr>
        <p:grpSp>
          <p:nvGrpSpPr>
            <p:cNvPr id="14353" name="Group 18"/>
            <p:cNvGrpSpPr>
              <a:grpSpLocks/>
            </p:cNvGrpSpPr>
            <p:nvPr/>
          </p:nvGrpSpPr>
          <p:grpSpPr bwMode="auto">
            <a:xfrm>
              <a:off x="3023659" y="3323393"/>
              <a:ext cx="2301036" cy="1791532"/>
              <a:chOff x="3023659" y="3323393"/>
              <a:chExt cx="2301036" cy="1791532"/>
            </a:xfrm>
          </p:grpSpPr>
          <p:cxnSp>
            <p:nvCxnSpPr>
              <p:cNvPr id="3" name="Straight Arrow Connector 2"/>
              <p:cNvCxnSpPr>
                <a:stCxn id="12" idx="6"/>
              </p:cNvCxnSpPr>
              <p:nvPr/>
            </p:nvCxnSpPr>
            <p:spPr>
              <a:xfrm flipV="1">
                <a:off x="3023659" y="3327507"/>
                <a:ext cx="790863" cy="17874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6"/>
              </p:cNvCxnSpPr>
              <p:nvPr/>
            </p:nvCxnSpPr>
            <p:spPr>
              <a:xfrm flipV="1">
                <a:off x="3023659" y="3327507"/>
                <a:ext cx="1596018" cy="17874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2" idx="6"/>
              </p:cNvCxnSpPr>
              <p:nvPr/>
            </p:nvCxnSpPr>
            <p:spPr>
              <a:xfrm flipV="1">
                <a:off x="3023659" y="3322745"/>
                <a:ext cx="2301124" cy="17921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354" name="Rectangle 22"/>
            <p:cNvSpPr>
              <a:spLocks noChangeArrowheads="1"/>
            </p:cNvSpPr>
            <p:nvPr/>
          </p:nvSpPr>
          <p:spPr bwMode="auto">
            <a:xfrm>
              <a:off x="3594237" y="3090984"/>
              <a:ext cx="25738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0000"/>
                </a:lnSpc>
                <a:spcBef>
                  <a:spcPct val="0"/>
                </a:spcBef>
                <a:buFontTx/>
                <a:buNone/>
              </a:pPr>
              <a:r>
                <a:rPr lang="en-GB" altLang="en-US" sz="1400">
                  <a:solidFill>
                    <a:srgbClr val="FFC000"/>
                  </a:solidFill>
                </a:rPr>
                <a:t>sizzling, steaming, scorching </a:t>
              </a:r>
            </a:p>
          </p:txBody>
        </p:sp>
      </p:grpSp>
      <p:grpSp>
        <p:nvGrpSpPr>
          <p:cNvPr id="28" name="Group 27"/>
          <p:cNvGrpSpPr>
            <a:grpSpLocks/>
          </p:cNvGrpSpPr>
          <p:nvPr/>
        </p:nvGrpSpPr>
        <p:grpSpPr bwMode="auto">
          <a:xfrm>
            <a:off x="2414588" y="3295650"/>
            <a:ext cx="4243387" cy="1117600"/>
            <a:chOff x="2414262" y="3294958"/>
            <a:chExt cx="4243248" cy="1118589"/>
          </a:xfrm>
        </p:grpSpPr>
        <p:grpSp>
          <p:nvGrpSpPr>
            <p:cNvPr id="14348" name="Group 25"/>
            <p:cNvGrpSpPr>
              <a:grpSpLocks/>
            </p:cNvGrpSpPr>
            <p:nvPr/>
          </p:nvGrpSpPr>
          <p:grpSpPr bwMode="auto">
            <a:xfrm>
              <a:off x="3052693" y="3565316"/>
              <a:ext cx="3604817" cy="848231"/>
              <a:chOff x="3052693" y="3565316"/>
              <a:chExt cx="3604817" cy="848231"/>
            </a:xfrm>
          </p:grpSpPr>
          <p:cxnSp>
            <p:nvCxnSpPr>
              <p:cNvPr id="22" name="Straight Arrow Connector 21"/>
              <p:cNvCxnSpPr/>
              <p:nvPr/>
            </p:nvCxnSpPr>
            <p:spPr>
              <a:xfrm flipH="1" flipV="1">
                <a:off x="3052416" y="3750974"/>
                <a:ext cx="3605094" cy="6625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3479439" y="3565072"/>
                <a:ext cx="3171721" cy="8357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349" name="Rectangle 26"/>
            <p:cNvSpPr>
              <a:spLocks noChangeArrowheads="1"/>
            </p:cNvSpPr>
            <p:nvPr/>
          </p:nvSpPr>
          <p:spPr bwMode="auto">
            <a:xfrm>
              <a:off x="2526605" y="3294958"/>
              <a:ext cx="1418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0000"/>
                </a:lnSpc>
                <a:spcBef>
                  <a:spcPct val="0"/>
                </a:spcBef>
                <a:buFontTx/>
                <a:buNone/>
              </a:pPr>
              <a:r>
                <a:rPr lang="en-GB" altLang="en-US" sz="1400">
                  <a:solidFill>
                    <a:srgbClr val="FFC000"/>
                  </a:solidFill>
                </a:rPr>
                <a:t> like a monster </a:t>
              </a:r>
            </a:p>
          </p:txBody>
        </p:sp>
        <p:sp>
          <p:nvSpPr>
            <p:cNvPr id="14350" name="Rectangle 29"/>
            <p:cNvSpPr>
              <a:spLocks noChangeArrowheads="1"/>
            </p:cNvSpPr>
            <p:nvPr/>
          </p:nvSpPr>
          <p:spPr bwMode="auto">
            <a:xfrm>
              <a:off x="2414262" y="3514043"/>
              <a:ext cx="20858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0000"/>
                </a:lnSpc>
                <a:spcBef>
                  <a:spcPct val="0"/>
                </a:spcBef>
                <a:buFontTx/>
                <a:buNone/>
              </a:pPr>
              <a:r>
                <a:rPr lang="en-GB" altLang="en-US" sz="1400">
                  <a:solidFill>
                    <a:srgbClr val="FFC000"/>
                  </a:solidFill>
                </a:rPr>
                <a:t> Like a smoking dragon,</a:t>
              </a:r>
            </a:p>
          </p:txBody>
        </p:sp>
      </p:grpSp>
    </p:spTree>
    <p:extLst>
      <p:ext uri="{BB962C8B-B14F-4D97-AF65-F5344CB8AC3E}">
        <p14:creationId xmlns:p14="http://schemas.microsoft.com/office/powerpoint/2010/main" val="11706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767" y="2875630"/>
            <a:ext cx="3318598" cy="2488949"/>
          </a:xfrm>
          <a:prstGeom prst="roundRect">
            <a:avLst>
              <a:gd name="adj" fmla="val 8158"/>
            </a:avLst>
          </a:prstGeom>
          <a:ln w="28575">
            <a:solidFill>
              <a:srgbClr val="EEE179"/>
            </a:solidFill>
          </a:ln>
        </p:spPr>
      </p:pic>
      <p:sp>
        <p:nvSpPr>
          <p:cNvPr id="15363" name="Title 20"/>
          <p:cNvSpPr>
            <a:spLocks noGrp="1"/>
          </p:cNvSpPr>
          <p:nvPr>
            <p:ph type="title"/>
          </p:nvPr>
        </p:nvSpPr>
        <p:spPr>
          <a:xfrm>
            <a:off x="457200" y="479425"/>
            <a:ext cx="8220075" cy="993775"/>
          </a:xfrm>
        </p:spPr>
        <p:txBody>
          <a:bodyPr/>
          <a:lstStyle/>
          <a:p>
            <a:pPr eaLnBrk="1" hangingPunct="1"/>
            <a:r>
              <a:rPr lang="en-GB" altLang="en-US" sz="3600" smtClean="0">
                <a:solidFill>
                  <a:schemeClr val="tx1"/>
                </a:solidFill>
              </a:rPr>
              <a:t>Let’s Try it!</a:t>
            </a:r>
            <a:endParaRPr lang="en-GB" altLang="en-US" sz="3600" smtClean="0"/>
          </a:p>
        </p:txBody>
      </p:sp>
      <p:grpSp>
        <p:nvGrpSpPr>
          <p:cNvPr id="7" name="Group 6"/>
          <p:cNvGrpSpPr>
            <a:grpSpLocks/>
          </p:cNvGrpSpPr>
          <p:nvPr/>
        </p:nvGrpSpPr>
        <p:grpSpPr bwMode="auto">
          <a:xfrm>
            <a:off x="457200" y="1303338"/>
            <a:ext cx="8094663" cy="671512"/>
            <a:chOff x="457200" y="3131982"/>
            <a:chExt cx="8094132" cy="670609"/>
          </a:xfrm>
        </p:grpSpPr>
        <p:sp>
          <p:nvSpPr>
            <p:cNvPr id="3" name="Rectangle 2"/>
            <p:cNvSpPr/>
            <p:nvPr/>
          </p:nvSpPr>
          <p:spPr>
            <a:xfrm>
              <a:off x="457200" y="3131982"/>
              <a:ext cx="761950" cy="670609"/>
            </a:xfrm>
            <a:prstGeom prst="rect">
              <a:avLst/>
            </a:prstGeom>
            <a:solidFill>
              <a:srgbClr val="EEE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ounded Rectangle 1"/>
            <p:cNvSpPr/>
            <p:nvPr/>
          </p:nvSpPr>
          <p:spPr>
            <a:xfrm>
              <a:off x="457200" y="3131982"/>
              <a:ext cx="8094132" cy="670609"/>
            </a:xfrm>
            <a:prstGeom prst="roundRect">
              <a:avLst/>
            </a:prstGeom>
            <a:solidFill>
              <a:srgbClr val="EEE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n-US" dirty="0">
                  <a:solidFill>
                    <a:srgbClr val="000000"/>
                  </a:solidFill>
                  <a:cs typeface="Arial" panose="020B0604020202020204" pitchFamily="34" charset="0"/>
                </a:rPr>
                <a:t>First, let’s choose something to describe with a spring theme. Let’s choose</a:t>
              </a:r>
              <a:r>
                <a:rPr lang="mr-IN" altLang="en-US" dirty="0">
                  <a:solidFill>
                    <a:srgbClr val="000000"/>
                  </a:solidFill>
                  <a:cs typeface="Arial" panose="020B0604020202020204" pitchFamily="34" charset="0"/>
                </a:rPr>
                <a:t>…</a:t>
              </a:r>
              <a:r>
                <a:rPr lang="en-GB" altLang="en-US" dirty="0">
                  <a:solidFill>
                    <a:srgbClr val="000000"/>
                  </a:solidFill>
                  <a:cs typeface="Arial" panose="020B0604020202020204" pitchFamily="34" charset="0"/>
                </a:rPr>
                <a:t> Easter eggs!</a:t>
              </a:r>
            </a:p>
          </p:txBody>
        </p:sp>
      </p:grpSp>
      <p:grpSp>
        <p:nvGrpSpPr>
          <p:cNvPr id="12" name="Group 11"/>
          <p:cNvGrpSpPr>
            <a:grpSpLocks/>
          </p:cNvGrpSpPr>
          <p:nvPr/>
        </p:nvGrpSpPr>
        <p:grpSpPr bwMode="auto">
          <a:xfrm>
            <a:off x="457200" y="2057400"/>
            <a:ext cx="8102600" cy="669925"/>
            <a:chOff x="677336" y="3412067"/>
            <a:chExt cx="8102595" cy="670609"/>
          </a:xfrm>
        </p:grpSpPr>
        <p:sp>
          <p:nvSpPr>
            <p:cNvPr id="8" name="Rectangle 7"/>
            <p:cNvSpPr/>
            <p:nvPr/>
          </p:nvSpPr>
          <p:spPr>
            <a:xfrm>
              <a:off x="677336" y="3412067"/>
              <a:ext cx="677863" cy="670609"/>
            </a:xfrm>
            <a:prstGeom prst="rect">
              <a:avLst/>
            </a:prstGeom>
            <a:solidFill>
              <a:srgbClr val="EEE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Rounded Rectangle 10"/>
            <p:cNvSpPr/>
            <p:nvPr/>
          </p:nvSpPr>
          <p:spPr>
            <a:xfrm>
              <a:off x="685274" y="3412067"/>
              <a:ext cx="8094657" cy="670609"/>
            </a:xfrm>
            <a:prstGeom prst="roundRect">
              <a:avLst/>
            </a:prstGeom>
            <a:solidFill>
              <a:srgbClr val="EEE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n-US" dirty="0">
                  <a:solidFill>
                    <a:srgbClr val="000000"/>
                  </a:solidFill>
                  <a:cs typeface="Arial" panose="020B0604020202020204" pitchFamily="34" charset="0"/>
                </a:rPr>
                <a:t>Next, we need to brainstorm all the adjectives or phrases we can think of to describe Easter eggs</a:t>
              </a:r>
              <a:r>
                <a:rPr lang="mr-IN" altLang="en-US" dirty="0">
                  <a:solidFill>
                    <a:srgbClr val="000000"/>
                  </a:solidFill>
                  <a:cs typeface="Arial" panose="020B0604020202020204" pitchFamily="34" charset="0"/>
                </a:rPr>
                <a:t>…</a:t>
              </a:r>
              <a:endParaRPr lang="en-GB" altLang="en-US" dirty="0">
                <a:solidFill>
                  <a:srgbClr val="000000"/>
                </a:solidFill>
                <a:cs typeface="Arial" panose="020B0604020202020204" pitchFamily="34" charset="0"/>
              </a:endParaRPr>
            </a:p>
          </p:txBody>
        </p:sp>
      </p:grpSp>
      <p:sp>
        <p:nvSpPr>
          <p:cNvPr id="14" name="Oval 13"/>
          <p:cNvSpPr/>
          <p:nvPr/>
        </p:nvSpPr>
        <p:spPr>
          <a:xfrm>
            <a:off x="3235325" y="5103813"/>
            <a:ext cx="1212850" cy="1212850"/>
          </a:xfrm>
          <a:prstGeom prst="ellipse">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n-US" sz="1400" dirty="0">
                <a:solidFill>
                  <a:schemeClr val="tx1"/>
                </a:solidFill>
              </a:rPr>
              <a:t>multi-coloured</a:t>
            </a:r>
          </a:p>
        </p:txBody>
      </p:sp>
      <p:sp>
        <p:nvSpPr>
          <p:cNvPr id="15" name="Oval 14"/>
          <p:cNvSpPr/>
          <p:nvPr/>
        </p:nvSpPr>
        <p:spPr>
          <a:xfrm>
            <a:off x="2346325" y="2811463"/>
            <a:ext cx="1212850" cy="1212850"/>
          </a:xfrm>
          <a:prstGeom prst="ellipse">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1400" dirty="0">
                <a:solidFill>
                  <a:schemeClr val="tx1"/>
                </a:solidFill>
              </a:rPr>
              <a:t>exciting</a:t>
            </a:r>
          </a:p>
        </p:txBody>
      </p:sp>
      <p:sp>
        <p:nvSpPr>
          <p:cNvPr id="16" name="Oval 15"/>
          <p:cNvSpPr/>
          <p:nvPr/>
        </p:nvSpPr>
        <p:spPr>
          <a:xfrm>
            <a:off x="1092200" y="5022850"/>
            <a:ext cx="1214438" cy="1214438"/>
          </a:xfrm>
          <a:prstGeom prst="ellipse">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1400" dirty="0">
                <a:solidFill>
                  <a:schemeClr val="tx1"/>
                </a:solidFill>
              </a:rPr>
              <a:t>enticing</a:t>
            </a:r>
          </a:p>
        </p:txBody>
      </p:sp>
      <p:sp>
        <p:nvSpPr>
          <p:cNvPr id="17" name="Oval 16"/>
          <p:cNvSpPr/>
          <p:nvPr/>
        </p:nvSpPr>
        <p:spPr>
          <a:xfrm>
            <a:off x="2203450" y="4162425"/>
            <a:ext cx="1266825" cy="1266825"/>
          </a:xfrm>
          <a:prstGeom prst="ellipse">
            <a:avLst/>
          </a:prstGeom>
          <a:solidFill>
            <a:srgbClr val="EEE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1400" dirty="0">
                <a:solidFill>
                  <a:schemeClr val="tx1"/>
                </a:solidFill>
              </a:rPr>
              <a:t>delicious</a:t>
            </a:r>
          </a:p>
        </p:txBody>
      </p:sp>
      <p:sp>
        <p:nvSpPr>
          <p:cNvPr id="18" name="Oval 17"/>
          <p:cNvSpPr/>
          <p:nvPr/>
        </p:nvSpPr>
        <p:spPr>
          <a:xfrm>
            <a:off x="955675" y="3284538"/>
            <a:ext cx="1390650" cy="139065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1300" dirty="0">
                <a:solidFill>
                  <a:schemeClr val="tx1"/>
                </a:solidFill>
              </a:rPr>
              <a:t>chocolatey</a:t>
            </a:r>
          </a:p>
        </p:txBody>
      </p:sp>
      <p:sp>
        <p:nvSpPr>
          <p:cNvPr id="19" name="Oval 18"/>
          <p:cNvSpPr/>
          <p:nvPr/>
        </p:nvSpPr>
        <p:spPr>
          <a:xfrm>
            <a:off x="4633913" y="4926013"/>
            <a:ext cx="1392237" cy="1390650"/>
          </a:xfrm>
          <a:prstGeom prst="ellipse">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1400" dirty="0">
                <a:solidFill>
                  <a:schemeClr val="tx1"/>
                </a:solidFill>
              </a:rPr>
              <a:t>with filling as gooey as mud</a:t>
            </a:r>
          </a:p>
        </p:txBody>
      </p:sp>
      <p:sp>
        <p:nvSpPr>
          <p:cNvPr id="20" name="Oval 19"/>
          <p:cNvSpPr/>
          <p:nvPr/>
        </p:nvSpPr>
        <p:spPr>
          <a:xfrm>
            <a:off x="6272213" y="4706938"/>
            <a:ext cx="1609725" cy="1609725"/>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1400" dirty="0">
                <a:solidFill>
                  <a:schemeClr val="tx1"/>
                </a:solidFill>
              </a:rPr>
              <a:t>a basket of treasure waiting to be gobbled</a:t>
            </a:r>
          </a:p>
        </p:txBody>
      </p:sp>
      <p:sp>
        <p:nvSpPr>
          <p:cNvPr id="21" name="Oval 20"/>
          <p:cNvSpPr/>
          <p:nvPr/>
        </p:nvSpPr>
        <p:spPr>
          <a:xfrm>
            <a:off x="6362700" y="2909888"/>
            <a:ext cx="1954213" cy="1954212"/>
          </a:xfrm>
          <a:prstGeom prst="ellipse">
            <a:avLst/>
          </a:prstGeom>
          <a:solidFill>
            <a:srgbClr val="EEE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dirty="0">
                <a:solidFill>
                  <a:schemeClr val="tx1"/>
                </a:solidFill>
              </a:rPr>
              <a:t>Can you think of anymore?</a:t>
            </a:r>
          </a:p>
        </p:txBody>
      </p:sp>
    </p:spTree>
    <p:extLst>
      <p:ext uri="{BB962C8B-B14F-4D97-AF65-F5344CB8AC3E}">
        <p14:creationId xmlns:p14="http://schemas.microsoft.com/office/powerpoint/2010/main" val="3047653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79425"/>
            <a:ext cx="8220075" cy="993775"/>
          </a:xfrm>
        </p:spPr>
        <p:txBody>
          <a:bodyPr/>
          <a:lstStyle/>
          <a:p>
            <a:pPr eaLnBrk="1" hangingPunct="1"/>
            <a:r>
              <a:rPr lang="en-GB" altLang="en-US" sz="3600" smtClean="0">
                <a:solidFill>
                  <a:schemeClr val="tx1"/>
                </a:solidFill>
              </a:rPr>
              <a:t>Let’s Try it!</a:t>
            </a:r>
            <a:endParaRPr lang="en-GB" altLang="en-US" sz="3600" smtClean="0"/>
          </a:p>
        </p:txBody>
      </p:sp>
      <p:pic>
        <p:nvPicPr>
          <p:cNvPr id="1638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4025" y="2049463"/>
            <a:ext cx="3305175" cy="43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8" name="Group 3"/>
          <p:cNvGrpSpPr>
            <a:grpSpLocks/>
          </p:cNvGrpSpPr>
          <p:nvPr/>
        </p:nvGrpSpPr>
        <p:grpSpPr bwMode="auto">
          <a:xfrm>
            <a:off x="449263" y="1160463"/>
            <a:ext cx="8094662" cy="1085850"/>
            <a:chOff x="457200" y="1210731"/>
            <a:chExt cx="8094663" cy="1086382"/>
          </a:xfrm>
        </p:grpSpPr>
        <p:sp>
          <p:nvSpPr>
            <p:cNvPr id="3" name="Rectangle 2"/>
            <p:cNvSpPr/>
            <p:nvPr/>
          </p:nvSpPr>
          <p:spPr>
            <a:xfrm>
              <a:off x="457200" y="1337793"/>
              <a:ext cx="711200" cy="959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 name="Rounded Rectangle 23"/>
            <p:cNvSpPr/>
            <p:nvPr/>
          </p:nvSpPr>
          <p:spPr bwMode="auto">
            <a:xfrm>
              <a:off x="457200" y="1210731"/>
              <a:ext cx="8094663" cy="9593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n-US" sz="1600" dirty="0">
                  <a:solidFill>
                    <a:srgbClr val="000000"/>
                  </a:solidFill>
                  <a:cs typeface="Arial" panose="020B0604020202020204" pitchFamily="34" charset="0"/>
                </a:rPr>
                <a:t>Here are some lines written using the adjectives and phrases that we brainstormed. Oh no, they’re all mixed up! Can you put them into the right order to make the shape of the Easter egg? Use the length of the lines and the punctuation to help you.</a:t>
              </a:r>
            </a:p>
          </p:txBody>
        </p:sp>
      </p:grpSp>
      <p:cxnSp>
        <p:nvCxnSpPr>
          <p:cNvPr id="7" name="Straight Connector 6"/>
          <p:cNvCxnSpPr/>
          <p:nvPr/>
        </p:nvCxnSpPr>
        <p:spPr>
          <a:xfrm>
            <a:off x="5133975" y="2790825"/>
            <a:ext cx="1490663" cy="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4956175" y="3144838"/>
            <a:ext cx="1846263"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4752975" y="3498850"/>
            <a:ext cx="2252663" cy="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V="1">
            <a:off x="4533900" y="3852863"/>
            <a:ext cx="2692400" cy="20637"/>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4483100" y="4227513"/>
            <a:ext cx="2794000" cy="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4533900" y="4581525"/>
            <a:ext cx="2692400" cy="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4643438" y="4935538"/>
            <a:ext cx="2471737"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a:off x="4692650" y="5291138"/>
            <a:ext cx="2373313" cy="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flipH="1">
            <a:off x="4943475" y="5645150"/>
            <a:ext cx="1871663" cy="0"/>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5133975" y="5994400"/>
            <a:ext cx="1490663" cy="0"/>
          </a:xfrm>
          <a:prstGeom prst="line">
            <a:avLst/>
          </a:prstGeom>
        </p:spPr>
        <p:style>
          <a:lnRef idx="1">
            <a:schemeClr val="dk1"/>
          </a:lnRef>
          <a:fillRef idx="0">
            <a:schemeClr val="dk1"/>
          </a:fillRef>
          <a:effectRef idx="0">
            <a:schemeClr val="dk1"/>
          </a:effectRef>
          <a:fontRef idx="minor">
            <a:schemeClr val="tx1"/>
          </a:fontRef>
        </p:style>
      </p:cxnSp>
      <p:sp>
        <p:nvSpPr>
          <p:cNvPr id="53" name="Oval 52"/>
          <p:cNvSpPr/>
          <p:nvPr/>
        </p:nvSpPr>
        <p:spPr>
          <a:xfrm>
            <a:off x="7356475" y="5110163"/>
            <a:ext cx="1233488" cy="1233487"/>
          </a:xfrm>
          <a:prstGeom prst="ellipse">
            <a:avLst/>
          </a:prstGeom>
          <a:solidFill>
            <a:srgbClr val="EEE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n-US" sz="1400" dirty="0">
                <a:solidFill>
                  <a:srgbClr val="000000"/>
                </a:solidFill>
                <a:cs typeface="Arial" panose="020B0604020202020204" pitchFamily="34" charset="0"/>
              </a:rPr>
              <a:t>Click here for answers.</a:t>
            </a:r>
          </a:p>
        </p:txBody>
      </p:sp>
      <p:sp>
        <p:nvSpPr>
          <p:cNvPr id="5" name="TextBox 4"/>
          <p:cNvSpPr txBox="1"/>
          <p:nvPr/>
        </p:nvSpPr>
        <p:spPr>
          <a:xfrm>
            <a:off x="676275" y="2503488"/>
            <a:ext cx="2960688" cy="338137"/>
          </a:xfrm>
          <a:prstGeom prst="rect">
            <a:avLst/>
          </a:prstGeom>
          <a:noFill/>
        </p:spPr>
        <p:txBody>
          <a:bodyPr>
            <a:spAutoFit/>
          </a:bodyPr>
          <a:lstStyle/>
          <a:p>
            <a:pPr eaLnBrk="1" hangingPunct="1">
              <a:defRPr/>
            </a:pPr>
            <a:r>
              <a:rPr lang="en-US" sz="1600" dirty="0">
                <a:latin typeface="+mn-lt"/>
                <a:ea typeface="ＭＳ Ｐゴシック" charset="0"/>
                <a:cs typeface="ＭＳ Ｐゴシック" charset="0"/>
              </a:rPr>
              <a:t>excitingly edible. I choose</a:t>
            </a:r>
          </a:p>
        </p:txBody>
      </p:sp>
      <p:sp>
        <p:nvSpPr>
          <p:cNvPr id="16" name="TextBox 15"/>
          <p:cNvSpPr txBox="1"/>
          <p:nvPr/>
        </p:nvSpPr>
        <p:spPr>
          <a:xfrm>
            <a:off x="676275" y="5110163"/>
            <a:ext cx="3384550" cy="338137"/>
          </a:xfrm>
          <a:prstGeom prst="rect">
            <a:avLst/>
          </a:prstGeom>
          <a:noFill/>
        </p:spPr>
        <p:txBody>
          <a:bodyPr>
            <a:spAutoFit/>
          </a:bodyPr>
          <a:lstStyle/>
          <a:p>
            <a:pPr eaLnBrk="1" hangingPunct="1">
              <a:defRPr/>
            </a:pPr>
            <a:r>
              <a:rPr lang="en-US" sz="1600" dirty="0" err="1">
                <a:latin typeface="+mn-lt"/>
                <a:ea typeface="ＭＳ Ｐゴシック" charset="0"/>
                <a:cs typeface="ＭＳ Ｐゴシック" charset="0"/>
              </a:rPr>
              <a:t>multi-coloured</a:t>
            </a:r>
            <a:r>
              <a:rPr lang="en-US" sz="1600" dirty="0">
                <a:latin typeface="+mn-lt"/>
                <a:ea typeface="ＭＳ Ｐゴシック" charset="0"/>
                <a:cs typeface="ＭＳ Ｐゴシック" charset="0"/>
              </a:rPr>
              <a:t> treasure.</a:t>
            </a:r>
          </a:p>
        </p:txBody>
      </p:sp>
      <p:sp>
        <p:nvSpPr>
          <p:cNvPr id="17" name="TextBox 16"/>
          <p:cNvSpPr txBox="1"/>
          <p:nvPr/>
        </p:nvSpPr>
        <p:spPr>
          <a:xfrm>
            <a:off x="676275" y="4365625"/>
            <a:ext cx="2384425" cy="338138"/>
          </a:xfrm>
          <a:prstGeom prst="rect">
            <a:avLst/>
          </a:prstGeom>
          <a:noFill/>
        </p:spPr>
        <p:txBody>
          <a:bodyPr>
            <a:spAutoFit/>
          </a:bodyPr>
          <a:lstStyle/>
          <a:p>
            <a:pPr eaLnBrk="1" hangingPunct="1">
              <a:defRPr/>
            </a:pPr>
            <a:r>
              <a:rPr lang="en-US" sz="1600" dirty="0">
                <a:latin typeface="+mn-lt"/>
                <a:ea typeface="ＭＳ Ｐゴシック" charset="0"/>
                <a:cs typeface="ＭＳ Ｐゴシック" charset="0"/>
              </a:rPr>
              <a:t>So elegant, enticing and </a:t>
            </a:r>
          </a:p>
        </p:txBody>
      </p:sp>
      <p:sp>
        <p:nvSpPr>
          <p:cNvPr id="18" name="TextBox 17"/>
          <p:cNvSpPr txBox="1"/>
          <p:nvPr/>
        </p:nvSpPr>
        <p:spPr>
          <a:xfrm>
            <a:off x="676275" y="3248025"/>
            <a:ext cx="3422650" cy="339725"/>
          </a:xfrm>
          <a:prstGeom prst="rect">
            <a:avLst/>
          </a:prstGeom>
          <a:noFill/>
        </p:spPr>
        <p:txBody>
          <a:bodyPr>
            <a:spAutoFit/>
          </a:bodyPr>
          <a:lstStyle/>
          <a:p>
            <a:pPr eaLnBrk="1" hangingPunct="1">
              <a:defRPr/>
            </a:pPr>
            <a:r>
              <a:rPr lang="en-US" sz="1600" dirty="0">
                <a:latin typeface="+mn-lt"/>
                <a:ea typeface="ＭＳ Ｐゴシック" charset="0"/>
                <a:cs typeface="ＭＳ Ｐゴシック" charset="0"/>
              </a:rPr>
              <a:t>one and peel it carefully like</a:t>
            </a:r>
          </a:p>
        </p:txBody>
      </p:sp>
      <p:sp>
        <p:nvSpPr>
          <p:cNvPr id="19" name="TextBox 18"/>
          <p:cNvSpPr txBox="1"/>
          <p:nvPr/>
        </p:nvSpPr>
        <p:spPr>
          <a:xfrm>
            <a:off x="676275" y="5481638"/>
            <a:ext cx="3422650" cy="338137"/>
          </a:xfrm>
          <a:prstGeom prst="rect">
            <a:avLst/>
          </a:prstGeom>
          <a:noFill/>
        </p:spPr>
        <p:txBody>
          <a:bodyPr>
            <a:spAutoFit/>
          </a:bodyPr>
          <a:lstStyle/>
          <a:p>
            <a:pPr eaLnBrk="1" hangingPunct="1">
              <a:defRPr/>
            </a:pPr>
            <a:r>
              <a:rPr lang="en-US" sz="1600" dirty="0">
                <a:latin typeface="+mn-lt"/>
                <a:ea typeface="ＭＳ Ｐゴシック" charset="0"/>
                <a:cs typeface="ＭＳ Ｐゴシック" charset="0"/>
              </a:rPr>
              <a:t>an orange. Sweet smells</a:t>
            </a:r>
          </a:p>
        </p:txBody>
      </p:sp>
      <p:sp>
        <p:nvSpPr>
          <p:cNvPr id="20" name="TextBox 19"/>
          <p:cNvSpPr txBox="1"/>
          <p:nvPr/>
        </p:nvSpPr>
        <p:spPr>
          <a:xfrm>
            <a:off x="676275" y="2874963"/>
            <a:ext cx="3422650" cy="339725"/>
          </a:xfrm>
          <a:prstGeom prst="rect">
            <a:avLst/>
          </a:prstGeom>
          <a:noFill/>
        </p:spPr>
        <p:txBody>
          <a:bodyPr>
            <a:spAutoFit/>
          </a:bodyPr>
          <a:lstStyle/>
          <a:p>
            <a:pPr eaLnBrk="1" hangingPunct="1">
              <a:defRPr/>
            </a:pPr>
            <a:r>
              <a:rPr lang="en-US" sz="1600" dirty="0">
                <a:latin typeface="+mn-lt"/>
                <a:ea typeface="ＭＳ Ｐゴシック" charset="0"/>
                <a:cs typeface="ＭＳ Ｐゴシック" charset="0"/>
              </a:rPr>
              <a:t>reach my nose and tease my taste</a:t>
            </a:r>
          </a:p>
        </p:txBody>
      </p:sp>
      <p:sp>
        <p:nvSpPr>
          <p:cNvPr id="21" name="TextBox 20"/>
          <p:cNvSpPr txBox="1"/>
          <p:nvPr/>
        </p:nvSpPr>
        <p:spPr>
          <a:xfrm>
            <a:off x="676275" y="3994150"/>
            <a:ext cx="2944813" cy="338138"/>
          </a:xfrm>
          <a:prstGeom prst="rect">
            <a:avLst/>
          </a:prstGeom>
          <a:noFill/>
        </p:spPr>
        <p:txBody>
          <a:bodyPr>
            <a:spAutoFit/>
          </a:bodyPr>
          <a:lstStyle/>
          <a:p>
            <a:pPr eaLnBrk="1" hangingPunct="1">
              <a:defRPr/>
            </a:pPr>
            <a:r>
              <a:rPr lang="en-US" sz="1600" dirty="0" err="1">
                <a:latin typeface="+mn-lt"/>
                <a:ea typeface="ＭＳ Ｐゴシック" charset="0"/>
                <a:cs typeface="ＭＳ Ｐゴシック" charset="0"/>
              </a:rPr>
              <a:t>chocolatey</a:t>
            </a:r>
            <a:r>
              <a:rPr lang="en-US" sz="1600" dirty="0">
                <a:latin typeface="+mn-lt"/>
                <a:ea typeface="ＭＳ Ｐゴシック" charset="0"/>
                <a:cs typeface="ＭＳ Ｐゴシック" charset="0"/>
              </a:rPr>
              <a:t> filling, as gooey</a:t>
            </a:r>
          </a:p>
        </p:txBody>
      </p:sp>
      <p:sp>
        <p:nvSpPr>
          <p:cNvPr id="22" name="TextBox 21"/>
          <p:cNvSpPr txBox="1"/>
          <p:nvPr/>
        </p:nvSpPr>
        <p:spPr>
          <a:xfrm>
            <a:off x="676275" y="4737100"/>
            <a:ext cx="2943225" cy="339725"/>
          </a:xfrm>
          <a:prstGeom prst="rect">
            <a:avLst/>
          </a:prstGeom>
          <a:noFill/>
        </p:spPr>
        <p:txBody>
          <a:bodyPr>
            <a:spAutoFit/>
          </a:bodyPr>
          <a:lstStyle/>
          <a:p>
            <a:pPr eaLnBrk="1" hangingPunct="1">
              <a:defRPr/>
            </a:pPr>
            <a:r>
              <a:rPr lang="en-US" sz="1600" dirty="0">
                <a:latin typeface="+mn-lt"/>
                <a:ea typeface="ＭＳ Ｐゴシック" charset="0"/>
                <a:cs typeface="ＭＳ Ｐゴシック" charset="0"/>
              </a:rPr>
              <a:t>and dark as mud.</a:t>
            </a:r>
          </a:p>
        </p:txBody>
      </p:sp>
      <p:sp>
        <p:nvSpPr>
          <p:cNvPr id="23" name="TextBox 22"/>
          <p:cNvSpPr txBox="1"/>
          <p:nvPr/>
        </p:nvSpPr>
        <p:spPr>
          <a:xfrm>
            <a:off x="676275" y="5853113"/>
            <a:ext cx="3422650" cy="339725"/>
          </a:xfrm>
          <a:prstGeom prst="rect">
            <a:avLst/>
          </a:prstGeom>
          <a:noFill/>
        </p:spPr>
        <p:txBody>
          <a:bodyPr>
            <a:spAutoFit/>
          </a:bodyPr>
          <a:lstStyle/>
          <a:p>
            <a:pPr eaLnBrk="1" hangingPunct="1">
              <a:defRPr/>
            </a:pPr>
            <a:r>
              <a:rPr lang="en-US" sz="1600" dirty="0">
                <a:latin typeface="+mn-lt"/>
                <a:ea typeface="ＭＳ Ｐゴシック" charset="0"/>
                <a:cs typeface="ＭＳ Ｐゴシック" charset="0"/>
              </a:rPr>
              <a:t>buds. I discover a delicious,</a:t>
            </a:r>
          </a:p>
        </p:txBody>
      </p:sp>
      <p:sp>
        <p:nvSpPr>
          <p:cNvPr id="15" name="TextBox 14"/>
          <p:cNvSpPr txBox="1"/>
          <p:nvPr/>
        </p:nvSpPr>
        <p:spPr>
          <a:xfrm>
            <a:off x="676275" y="3622675"/>
            <a:ext cx="1238250" cy="338138"/>
          </a:xfrm>
          <a:prstGeom prst="rect">
            <a:avLst/>
          </a:prstGeom>
          <a:noFill/>
        </p:spPr>
        <p:txBody>
          <a:bodyPr>
            <a:spAutoFit/>
          </a:bodyPr>
          <a:lstStyle/>
          <a:p>
            <a:pPr eaLnBrk="1" hangingPunct="1">
              <a:defRPr/>
            </a:pPr>
            <a:r>
              <a:rPr lang="en-US" sz="1600" dirty="0">
                <a:latin typeface="+mn-lt"/>
                <a:ea typeface="ＭＳ Ｐゴシック" charset="0"/>
                <a:cs typeface="ＭＳ Ｐゴシック" charset="0"/>
              </a:rPr>
              <a:t>A basket of</a:t>
            </a:r>
          </a:p>
        </p:txBody>
      </p:sp>
    </p:spTree>
    <p:extLst>
      <p:ext uri="{BB962C8B-B14F-4D97-AF65-F5344CB8AC3E}">
        <p14:creationId xmlns:p14="http://schemas.microsoft.com/office/powerpoint/2010/main" val="12092353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3"/>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33333E-6 2.22222E-6 L 0.49722 -0.1669 " pathEditMode="relative" rAng="0" ptsTypes="AA">
                                      <p:cBhvr>
                                        <p:cTn id="6" dur="2000" fill="hold"/>
                                        <p:tgtEl>
                                          <p:spTgt spid="15"/>
                                        </p:tgtEl>
                                        <p:attrNameLst>
                                          <p:attrName>ppt_x</p:attrName>
                                          <p:attrName>ppt_y</p:attrName>
                                        </p:attrNameLst>
                                      </p:cBhvr>
                                      <p:rCtr x="24861" y="-8356"/>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grpId="0" nodeType="clickEffect">
                                  <p:stCondLst>
                                    <p:cond delay="0"/>
                                  </p:stCondLst>
                                  <p:childTnLst>
                                    <p:animMotion origin="layout" path="M -0.00087 -0.00232 L 0.44722 -0.32732 " pathEditMode="relative" rAng="0" ptsTypes="AA">
                                      <p:cBhvr>
                                        <p:cTn id="10" dur="2000" fill="hold"/>
                                        <p:tgtEl>
                                          <p:spTgt spid="16"/>
                                        </p:tgtEl>
                                        <p:attrNameLst>
                                          <p:attrName>ppt_x</p:attrName>
                                          <p:attrName>ppt_y</p:attrName>
                                        </p:attrNameLst>
                                      </p:cBhvr>
                                      <p:rCtr x="22396" y="-1625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path" presetSubtype="0" accel="50000" decel="50000" fill="hold" grpId="0" nodeType="clickEffect">
                                  <p:stCondLst>
                                    <p:cond delay="0"/>
                                  </p:stCondLst>
                                  <p:childTnLst>
                                    <p:animMotion origin="layout" path="M -2.77778E-7 -0.00231 L 0.43819 -0.16458 " pathEditMode="relative" rAng="0" ptsTypes="AA">
                                      <p:cBhvr>
                                        <p:cTn id="14" dur="2000" fill="hold"/>
                                        <p:tgtEl>
                                          <p:spTgt spid="17"/>
                                        </p:tgtEl>
                                        <p:attrNameLst>
                                          <p:attrName>ppt_x</p:attrName>
                                          <p:attrName>ppt_y</p:attrName>
                                        </p:attrNameLst>
                                      </p:cBhvr>
                                      <p:rCtr x="21910" y="-8125"/>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path" presetSubtype="0" accel="50000" decel="50000" fill="hold" grpId="0" nodeType="clickEffect">
                                  <p:stCondLst>
                                    <p:cond delay="0"/>
                                  </p:stCondLst>
                                  <p:childTnLst>
                                    <p:animMotion origin="layout" path="M 0.00261 0.00232 L 0.42761 0.15834 " pathEditMode="relative" rAng="0" ptsTypes="AA">
                                      <p:cBhvr>
                                        <p:cTn id="18" dur="2000" fill="hold"/>
                                        <p:tgtEl>
                                          <p:spTgt spid="5"/>
                                        </p:tgtEl>
                                        <p:attrNameLst>
                                          <p:attrName>ppt_x</p:attrName>
                                          <p:attrName>ppt_y</p:attrName>
                                        </p:attrNameLst>
                                      </p:cBhvr>
                                      <p:rCtr x="21250" y="7801"/>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path" presetSubtype="0" accel="50000" decel="50000" fill="hold" grpId="0" nodeType="clickEffect">
                                  <p:stCondLst>
                                    <p:cond delay="0"/>
                                  </p:stCondLst>
                                  <p:childTnLst>
                                    <p:animMotion origin="layout" path="M -0.00173 -0.0081 L 0.41892 0.10463 " pathEditMode="relative" rAng="0" ptsTypes="AA">
                                      <p:cBhvr>
                                        <p:cTn id="22" dur="2000" fill="hold"/>
                                        <p:tgtEl>
                                          <p:spTgt spid="18"/>
                                        </p:tgtEl>
                                        <p:attrNameLst>
                                          <p:attrName>ppt_x</p:attrName>
                                          <p:attrName>ppt_y</p:attrName>
                                        </p:attrNameLst>
                                      </p:cBhvr>
                                      <p:rCtr x="21024" y="5625"/>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path" presetSubtype="0" accel="50000" decel="50000" fill="hold" grpId="0" nodeType="clickEffect">
                                  <p:stCondLst>
                                    <p:cond delay="0"/>
                                  </p:stCondLst>
                                  <p:childTnLst>
                                    <p:animMotion origin="layout" path="M -1.11111E-6 -2.59259E-6 L 0.43802 -0.16944 " pathEditMode="relative" rAng="0" ptsTypes="AA">
                                      <p:cBhvr>
                                        <p:cTn id="26" dur="2000" fill="hold"/>
                                        <p:tgtEl>
                                          <p:spTgt spid="19"/>
                                        </p:tgtEl>
                                        <p:attrNameLst>
                                          <p:attrName>ppt_x</p:attrName>
                                          <p:attrName>ppt_y</p:attrName>
                                        </p:attrNameLst>
                                      </p:cBhvr>
                                      <p:rCtr x="21892" y="-8472"/>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path" presetSubtype="0" accel="50000" decel="50000" fill="hold" grpId="0" nodeType="clickEffect">
                                  <p:stCondLst>
                                    <p:cond delay="0"/>
                                  </p:stCondLst>
                                  <p:childTnLst>
                                    <p:animMotion origin="layout" path="M -1.11111E-6 0.00695 L 0.39774 0.26366 " pathEditMode="relative" rAng="0" ptsTypes="AA">
                                      <p:cBhvr>
                                        <p:cTn id="30" dur="2000" fill="hold"/>
                                        <p:tgtEl>
                                          <p:spTgt spid="20"/>
                                        </p:tgtEl>
                                        <p:attrNameLst>
                                          <p:attrName>ppt_x</p:attrName>
                                          <p:attrName>ppt_y</p:attrName>
                                        </p:attrNameLst>
                                      </p:cBhvr>
                                      <p:rCtr x="19878" y="12824"/>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path" presetSubtype="0" accel="50000" decel="50000" fill="hold" grpId="0" nodeType="clickEffect">
                                  <p:stCondLst>
                                    <p:cond delay="0"/>
                                  </p:stCondLst>
                                  <p:childTnLst>
                                    <p:animMotion origin="layout" path="M -1.11111E-6 -7.40741E-7 L 0.42778 -0.12153 " pathEditMode="relative" rAng="0" ptsTypes="AA">
                                      <p:cBhvr>
                                        <p:cTn id="34" dur="2000" fill="hold"/>
                                        <p:tgtEl>
                                          <p:spTgt spid="23"/>
                                        </p:tgtEl>
                                        <p:attrNameLst>
                                          <p:attrName>ppt_x</p:attrName>
                                          <p:attrName>ppt_y</p:attrName>
                                        </p:attrNameLst>
                                      </p:cBhvr>
                                      <p:rCtr x="21389" y="-6088"/>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path" presetSubtype="0" accel="50000" decel="50000" fill="hold" grpId="0" nodeType="clickEffect">
                                  <p:stCondLst>
                                    <p:cond delay="0"/>
                                  </p:stCondLst>
                                  <p:childTnLst>
                                    <p:animMotion origin="layout" path="M 4.16667E-6 0.00232 L 0.42395 0.20394 " pathEditMode="relative" rAng="0" ptsTypes="AA">
                                      <p:cBhvr>
                                        <p:cTn id="38" dur="2000" fill="hold"/>
                                        <p:tgtEl>
                                          <p:spTgt spid="21"/>
                                        </p:tgtEl>
                                        <p:attrNameLst>
                                          <p:attrName>ppt_x</p:attrName>
                                          <p:attrName>ppt_y</p:attrName>
                                        </p:attrNameLst>
                                      </p:cBhvr>
                                      <p:rCtr x="21198" y="10069"/>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path" presetSubtype="0" accel="50000" decel="50000" fill="hold" grpId="0" nodeType="clickEffect">
                                  <p:stCondLst>
                                    <p:cond delay="0"/>
                                  </p:stCondLst>
                                  <p:childTnLst>
                                    <p:animMotion origin="layout" path="M 4.16667E-6 0.00718 L 0.47638 0.14514 " pathEditMode="relative" rAng="0" ptsTypes="AA">
                                      <p:cBhvr>
                                        <p:cTn id="42" dur="2000" fill="hold"/>
                                        <p:tgtEl>
                                          <p:spTgt spid="22"/>
                                        </p:tgtEl>
                                        <p:attrNameLst>
                                          <p:attrName>ppt_x</p:attrName>
                                          <p:attrName>ppt_y</p:attrName>
                                        </p:attrNameLst>
                                      </p:cBhvr>
                                      <p:rCtr x="23819" y="6898"/>
                                    </p:animMotion>
                                  </p:childTnLst>
                                </p:cTn>
                              </p:par>
                            </p:childTnLst>
                          </p:cTn>
                        </p:par>
                      </p:childTnLst>
                    </p:cTn>
                  </p:par>
                </p:childTnLst>
              </p:cTn>
              <p:nextCondLst>
                <p:cond evt="onClick" delay="0">
                  <p:tgtEl>
                    <p:spTgt spid="53"/>
                  </p:tgtEl>
                </p:cond>
              </p:nextCondLst>
            </p:seq>
          </p:childTnLst>
        </p:cTn>
      </p:par>
    </p:tnLst>
    <p:bldLst>
      <p:bldP spid="5" grpId="0"/>
      <p:bldP spid="16" grpId="0"/>
      <p:bldP spid="17" grpId="0"/>
      <p:bldP spid="18" grpId="0"/>
      <p:bldP spid="19" grpId="0"/>
      <p:bldP spid="20" grpId="0"/>
      <p:bldP spid="21" grpId="0"/>
      <p:bldP spid="22" grpId="0"/>
      <p:bldP spid="2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479425"/>
            <a:ext cx="8220075" cy="993775"/>
          </a:xfrm>
        </p:spPr>
        <p:txBody>
          <a:bodyPr/>
          <a:lstStyle/>
          <a:p>
            <a:r>
              <a:rPr lang="en-GB" altLang="en-US" sz="3600" dirty="0" smtClean="0">
                <a:solidFill>
                  <a:schemeClr val="tx1"/>
                </a:solidFill>
                <a:latin typeface="Comic Sans MS" panose="030F0702030302020204" pitchFamily="66" charset="0"/>
              </a:rPr>
              <a:t>Ideas</a:t>
            </a:r>
            <a:endParaRPr lang="en-GB" altLang="en-US" sz="3600" dirty="0" smtClean="0">
              <a:latin typeface="Comic Sans MS" panose="030F0702030302020204" pitchFamily="66" charset="0"/>
            </a:endParaRPr>
          </a:p>
        </p:txBody>
      </p:sp>
      <p:sp>
        <p:nvSpPr>
          <p:cNvPr id="3" name="Rounded Rectangle 2"/>
          <p:cNvSpPr/>
          <p:nvPr/>
        </p:nvSpPr>
        <p:spPr bwMode="auto">
          <a:xfrm>
            <a:off x="449263" y="1160463"/>
            <a:ext cx="8094662" cy="9588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n-US" sz="2000" dirty="0">
                <a:solidFill>
                  <a:srgbClr val="000000"/>
                </a:solidFill>
                <a:latin typeface="Comic Sans MS" panose="030F0702030302020204" pitchFamily="66" charset="0"/>
                <a:cs typeface="Arial" panose="020B0604020202020204" pitchFamily="34" charset="0"/>
              </a:rPr>
              <a:t>Let’s make a shape poem describing spring objects or </a:t>
            </a:r>
            <a:r>
              <a:rPr lang="en-GB" altLang="en-US" sz="2000" dirty="0" smtClean="0">
                <a:solidFill>
                  <a:srgbClr val="000000"/>
                </a:solidFill>
                <a:latin typeface="Comic Sans MS" panose="030F0702030302020204" pitchFamily="66" charset="0"/>
                <a:cs typeface="Arial" panose="020B0604020202020204" pitchFamily="34" charset="0"/>
              </a:rPr>
              <a:t>animals! Think of some words or phrases to describe the objects below.</a:t>
            </a:r>
            <a:endParaRPr lang="en-GB" altLang="en-US" sz="2000" dirty="0">
              <a:solidFill>
                <a:srgbClr val="000000"/>
              </a:solidFill>
              <a:latin typeface="Comic Sans MS" panose="030F0702030302020204" pitchFamily="66" charset="0"/>
              <a:cs typeface="Arial" panose="020B0604020202020204" pitchFamily="34" charset="0"/>
            </a:endParaRPr>
          </a:p>
        </p:txBody>
      </p:sp>
      <p:grpSp>
        <p:nvGrpSpPr>
          <p:cNvPr id="69" name="Group 68"/>
          <p:cNvGrpSpPr>
            <a:grpSpLocks/>
          </p:cNvGrpSpPr>
          <p:nvPr/>
        </p:nvGrpSpPr>
        <p:grpSpPr bwMode="auto">
          <a:xfrm>
            <a:off x="1714500" y="2068513"/>
            <a:ext cx="1166813" cy="774700"/>
            <a:chOff x="1714898" y="2068391"/>
            <a:chExt cx="1165739" cy="774699"/>
          </a:xfrm>
        </p:grpSpPr>
        <p:sp>
          <p:nvSpPr>
            <p:cNvPr id="22" name="Rounded Rectangle 21"/>
            <p:cNvSpPr/>
            <p:nvPr/>
          </p:nvSpPr>
          <p:spPr>
            <a:xfrm>
              <a:off x="1714898" y="2068391"/>
              <a:ext cx="1165739" cy="644524"/>
            </a:xfrm>
            <a:prstGeom prst="roundRect">
              <a:avLst/>
            </a:prstGeom>
            <a:noFill/>
            <a:ln>
              <a:solidFill>
                <a:srgbClr val="ACDD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1600" dirty="0">
                  <a:solidFill>
                    <a:schemeClr val="tx1"/>
                  </a:solidFill>
                </a:rPr>
                <a:t>a sign of spring</a:t>
              </a:r>
              <a:endParaRPr lang="en-GB" sz="1600" dirty="0">
                <a:solidFill>
                  <a:schemeClr val="tx1"/>
                </a:solidFill>
              </a:endParaRPr>
            </a:p>
          </p:txBody>
        </p:sp>
        <p:cxnSp>
          <p:nvCxnSpPr>
            <p:cNvPr id="36" name="Straight Connector 35"/>
            <p:cNvCxnSpPr>
              <a:stCxn id="22" idx="2"/>
            </p:cNvCxnSpPr>
            <p:nvPr/>
          </p:nvCxnSpPr>
          <p:spPr>
            <a:xfrm flipH="1">
              <a:off x="2287458" y="2712915"/>
              <a:ext cx="11102" cy="130175"/>
            </a:xfrm>
            <a:prstGeom prst="line">
              <a:avLst/>
            </a:prstGeom>
            <a:ln w="12700">
              <a:solidFill>
                <a:srgbClr val="ACDDFC"/>
              </a:solidFill>
            </a:ln>
          </p:spPr>
          <p:style>
            <a:lnRef idx="1">
              <a:schemeClr val="accent5"/>
            </a:lnRef>
            <a:fillRef idx="0">
              <a:schemeClr val="accent5"/>
            </a:fillRef>
            <a:effectRef idx="0">
              <a:schemeClr val="accent5"/>
            </a:effectRef>
            <a:fontRef idx="minor">
              <a:schemeClr val="tx1"/>
            </a:fontRef>
          </p:style>
        </p:cxnSp>
      </p:grpSp>
      <p:grpSp>
        <p:nvGrpSpPr>
          <p:cNvPr id="70" name="Group 69"/>
          <p:cNvGrpSpPr>
            <a:grpSpLocks/>
          </p:cNvGrpSpPr>
          <p:nvPr/>
        </p:nvGrpSpPr>
        <p:grpSpPr bwMode="auto">
          <a:xfrm>
            <a:off x="2700338" y="2197100"/>
            <a:ext cx="1398587" cy="709613"/>
            <a:chOff x="2700198" y="2197054"/>
            <a:chExt cx="1398983" cy="708961"/>
          </a:xfrm>
        </p:grpSpPr>
        <p:sp>
          <p:nvSpPr>
            <p:cNvPr id="23" name="Rounded Rectangle 22"/>
            <p:cNvSpPr/>
            <p:nvPr/>
          </p:nvSpPr>
          <p:spPr>
            <a:xfrm>
              <a:off x="3024140" y="2197054"/>
              <a:ext cx="1075041" cy="632831"/>
            </a:xfrm>
            <a:prstGeom prst="roundRect">
              <a:avLst/>
            </a:prstGeom>
            <a:noFill/>
            <a:ln>
              <a:solidFill>
                <a:srgbClr val="ACDD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1600" dirty="0">
                  <a:solidFill>
                    <a:schemeClr val="tx1"/>
                  </a:solidFill>
                </a:rPr>
                <a:t>happy trumpets</a:t>
              </a:r>
              <a:endParaRPr lang="en-GB" sz="1600" dirty="0">
                <a:solidFill>
                  <a:schemeClr val="tx1"/>
                </a:solidFill>
              </a:endParaRPr>
            </a:p>
          </p:txBody>
        </p:sp>
        <p:cxnSp>
          <p:nvCxnSpPr>
            <p:cNvPr id="37" name="Straight Connector 36"/>
            <p:cNvCxnSpPr/>
            <p:nvPr/>
          </p:nvCxnSpPr>
          <p:spPr>
            <a:xfrm flipH="1">
              <a:off x="2700198" y="2801336"/>
              <a:ext cx="352525" cy="104679"/>
            </a:xfrm>
            <a:prstGeom prst="line">
              <a:avLst/>
            </a:prstGeom>
            <a:ln w="12700">
              <a:solidFill>
                <a:srgbClr val="ACDDFC"/>
              </a:solidFill>
            </a:ln>
          </p:spPr>
          <p:style>
            <a:lnRef idx="1">
              <a:schemeClr val="accent5"/>
            </a:lnRef>
            <a:fillRef idx="0">
              <a:schemeClr val="accent5"/>
            </a:fillRef>
            <a:effectRef idx="0">
              <a:schemeClr val="accent5"/>
            </a:effectRef>
            <a:fontRef idx="minor">
              <a:schemeClr val="tx1"/>
            </a:fontRef>
          </p:style>
        </p:cxnSp>
      </p:grpSp>
      <p:grpSp>
        <p:nvGrpSpPr>
          <p:cNvPr id="71" name="Group 70"/>
          <p:cNvGrpSpPr>
            <a:grpSpLocks/>
          </p:cNvGrpSpPr>
          <p:nvPr/>
        </p:nvGrpSpPr>
        <p:grpSpPr bwMode="auto">
          <a:xfrm>
            <a:off x="2717800" y="2986088"/>
            <a:ext cx="1517650" cy="417512"/>
            <a:chOff x="2717132" y="2986371"/>
            <a:chExt cx="1517645" cy="417229"/>
          </a:xfrm>
        </p:grpSpPr>
        <p:sp>
          <p:nvSpPr>
            <p:cNvPr id="20" name="Rounded Rectangle 19"/>
            <p:cNvSpPr/>
            <p:nvPr/>
          </p:nvSpPr>
          <p:spPr>
            <a:xfrm>
              <a:off x="3179093" y="2986371"/>
              <a:ext cx="1055684" cy="417229"/>
            </a:xfrm>
            <a:prstGeom prst="roundRect">
              <a:avLst/>
            </a:prstGeom>
            <a:noFill/>
            <a:ln>
              <a:solidFill>
                <a:srgbClr val="ACDD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1"/>
                  </a:solidFill>
                </a:rPr>
                <a:t>bright</a:t>
              </a:r>
            </a:p>
          </p:txBody>
        </p:sp>
        <p:cxnSp>
          <p:nvCxnSpPr>
            <p:cNvPr id="39" name="Straight Connector 38"/>
            <p:cNvCxnSpPr>
              <a:stCxn id="20" idx="1"/>
              <a:endCxn id="8" idx="3"/>
            </p:cNvCxnSpPr>
            <p:nvPr/>
          </p:nvCxnSpPr>
          <p:spPr>
            <a:xfrm flipH="1" flipV="1">
              <a:off x="2717132" y="3087902"/>
              <a:ext cx="461961" cy="107877"/>
            </a:xfrm>
            <a:prstGeom prst="line">
              <a:avLst/>
            </a:prstGeom>
            <a:ln w="12700">
              <a:solidFill>
                <a:srgbClr val="ACDDFC"/>
              </a:solidFill>
            </a:ln>
          </p:spPr>
          <p:style>
            <a:lnRef idx="1">
              <a:schemeClr val="accent5"/>
            </a:lnRef>
            <a:fillRef idx="0">
              <a:schemeClr val="accent5"/>
            </a:fillRef>
            <a:effectRef idx="0">
              <a:schemeClr val="accent5"/>
            </a:effectRef>
            <a:fontRef idx="minor">
              <a:schemeClr val="tx1"/>
            </a:fontRef>
          </p:style>
        </p:cxnSp>
      </p:grpSp>
      <p:grpSp>
        <p:nvGrpSpPr>
          <p:cNvPr id="72" name="Group 71"/>
          <p:cNvGrpSpPr>
            <a:grpSpLocks/>
          </p:cNvGrpSpPr>
          <p:nvPr/>
        </p:nvGrpSpPr>
        <p:grpSpPr bwMode="auto">
          <a:xfrm>
            <a:off x="2032000" y="3313113"/>
            <a:ext cx="1122363" cy="604837"/>
            <a:chOff x="2031331" y="3312894"/>
            <a:chExt cx="1122824" cy="604703"/>
          </a:xfrm>
        </p:grpSpPr>
        <p:sp>
          <p:nvSpPr>
            <p:cNvPr id="21" name="Rounded Rectangle 20"/>
            <p:cNvSpPr/>
            <p:nvPr/>
          </p:nvSpPr>
          <p:spPr>
            <a:xfrm>
              <a:off x="2031331" y="3501764"/>
              <a:ext cx="1122824" cy="415833"/>
            </a:xfrm>
            <a:prstGeom prst="roundRect">
              <a:avLst/>
            </a:prstGeom>
            <a:noFill/>
            <a:ln>
              <a:solidFill>
                <a:srgbClr val="ACDD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1"/>
                  </a:solidFill>
                </a:rPr>
                <a:t>cheerful</a:t>
              </a:r>
            </a:p>
          </p:txBody>
        </p:sp>
        <p:cxnSp>
          <p:nvCxnSpPr>
            <p:cNvPr id="42" name="Straight Connector 41"/>
            <p:cNvCxnSpPr/>
            <p:nvPr/>
          </p:nvCxnSpPr>
          <p:spPr>
            <a:xfrm flipH="1" flipV="1">
              <a:off x="2655475" y="3312894"/>
              <a:ext cx="220753" cy="187283"/>
            </a:xfrm>
            <a:prstGeom prst="line">
              <a:avLst/>
            </a:prstGeom>
            <a:ln w="12700">
              <a:solidFill>
                <a:srgbClr val="ACDDFC"/>
              </a:solidFill>
            </a:ln>
          </p:spPr>
          <p:style>
            <a:lnRef idx="1">
              <a:schemeClr val="accent5"/>
            </a:lnRef>
            <a:fillRef idx="0">
              <a:schemeClr val="accent5"/>
            </a:fillRef>
            <a:effectRef idx="0">
              <a:schemeClr val="accent5"/>
            </a:effectRef>
            <a:fontRef idx="minor">
              <a:schemeClr val="tx1"/>
            </a:fontRef>
          </p:style>
        </p:cxnSp>
      </p:grpSp>
      <p:grpSp>
        <p:nvGrpSpPr>
          <p:cNvPr id="17416" name="Group 12"/>
          <p:cNvGrpSpPr>
            <a:grpSpLocks/>
          </p:cNvGrpSpPr>
          <p:nvPr/>
        </p:nvGrpSpPr>
        <p:grpSpPr bwMode="auto">
          <a:xfrm>
            <a:off x="695325" y="2587625"/>
            <a:ext cx="2022475" cy="1000125"/>
            <a:chOff x="611944" y="2687972"/>
            <a:chExt cx="2021189" cy="999453"/>
          </a:xfrm>
        </p:grpSpPr>
        <p:sp>
          <p:nvSpPr>
            <p:cNvPr id="8" name="Rounded Rectangle 7"/>
            <p:cNvSpPr/>
            <p:nvPr/>
          </p:nvSpPr>
          <p:spPr>
            <a:xfrm>
              <a:off x="1295722" y="2929110"/>
              <a:ext cx="1337411" cy="517177"/>
            </a:xfrm>
            <a:prstGeom prst="roundRect">
              <a:avLst/>
            </a:prstGeom>
            <a:solidFill>
              <a:srgbClr val="EEE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daffodil</a:t>
              </a:r>
            </a:p>
          </p:txBody>
        </p:sp>
        <p:pic>
          <p:nvPicPr>
            <p:cNvPr id="1746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944" y="2687972"/>
              <a:ext cx="895123" cy="99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3" name="Group 72"/>
          <p:cNvGrpSpPr>
            <a:grpSpLocks/>
          </p:cNvGrpSpPr>
          <p:nvPr/>
        </p:nvGrpSpPr>
        <p:grpSpPr bwMode="auto">
          <a:xfrm>
            <a:off x="5472113" y="2216150"/>
            <a:ext cx="1014412" cy="612775"/>
            <a:chOff x="5471486" y="2215441"/>
            <a:chExt cx="1014475" cy="613297"/>
          </a:xfrm>
        </p:grpSpPr>
        <p:sp>
          <p:nvSpPr>
            <p:cNvPr id="27" name="Rounded Rectangle 26"/>
            <p:cNvSpPr/>
            <p:nvPr/>
          </p:nvSpPr>
          <p:spPr>
            <a:xfrm>
              <a:off x="5471486" y="2215441"/>
              <a:ext cx="1014475" cy="416279"/>
            </a:xfrm>
            <a:prstGeom prst="roundRect">
              <a:avLst/>
            </a:prstGeom>
            <a:no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1600" dirty="0">
                  <a:solidFill>
                    <a:schemeClr val="tx1"/>
                  </a:solidFill>
                </a:rPr>
                <a:t>hollow</a:t>
              </a:r>
            </a:p>
          </p:txBody>
        </p:sp>
        <p:cxnSp>
          <p:nvCxnSpPr>
            <p:cNvPr id="47" name="Straight Connector 46"/>
            <p:cNvCxnSpPr/>
            <p:nvPr/>
          </p:nvCxnSpPr>
          <p:spPr>
            <a:xfrm flipH="1" flipV="1">
              <a:off x="6101762" y="2641253"/>
              <a:ext cx="220677" cy="187485"/>
            </a:xfrm>
            <a:prstGeom prst="line">
              <a:avLst/>
            </a:prstGeom>
            <a:ln w="12700">
              <a:solidFill>
                <a:srgbClr val="99FF99"/>
              </a:solidFill>
            </a:ln>
          </p:spPr>
          <p:style>
            <a:lnRef idx="1">
              <a:schemeClr val="accent5"/>
            </a:lnRef>
            <a:fillRef idx="0">
              <a:schemeClr val="accent5"/>
            </a:fillRef>
            <a:effectRef idx="0">
              <a:schemeClr val="accent5"/>
            </a:effectRef>
            <a:fontRef idx="minor">
              <a:schemeClr val="tx1"/>
            </a:fontRef>
          </p:style>
        </p:cxnSp>
      </p:grpSp>
      <p:grpSp>
        <p:nvGrpSpPr>
          <p:cNvPr id="74" name="Group 73"/>
          <p:cNvGrpSpPr>
            <a:grpSpLocks/>
          </p:cNvGrpSpPr>
          <p:nvPr/>
        </p:nvGrpSpPr>
        <p:grpSpPr bwMode="auto">
          <a:xfrm>
            <a:off x="6684963" y="2238375"/>
            <a:ext cx="1014412" cy="668338"/>
            <a:chOff x="6684559" y="2237790"/>
            <a:chExt cx="1014475" cy="668225"/>
          </a:xfrm>
        </p:grpSpPr>
        <p:sp>
          <p:nvSpPr>
            <p:cNvPr id="28" name="Rounded Rectangle 27"/>
            <p:cNvSpPr/>
            <p:nvPr/>
          </p:nvSpPr>
          <p:spPr>
            <a:xfrm>
              <a:off x="6684559" y="2237790"/>
              <a:ext cx="1014475" cy="415855"/>
            </a:xfrm>
            <a:prstGeom prst="roundRect">
              <a:avLst/>
            </a:prstGeom>
            <a:no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1600" dirty="0">
                  <a:solidFill>
                    <a:schemeClr val="tx1"/>
                  </a:solidFill>
                </a:rPr>
                <a:t>crunchy</a:t>
              </a:r>
              <a:endParaRPr lang="en-GB" altLang="en-US" sz="1600" dirty="0">
                <a:solidFill>
                  <a:schemeClr val="tx1"/>
                </a:solidFill>
              </a:endParaRPr>
            </a:p>
          </p:txBody>
        </p:sp>
        <p:cxnSp>
          <p:nvCxnSpPr>
            <p:cNvPr id="48" name="Straight Connector 47"/>
            <p:cNvCxnSpPr/>
            <p:nvPr/>
          </p:nvCxnSpPr>
          <p:spPr>
            <a:xfrm flipV="1">
              <a:off x="6724248" y="2655232"/>
              <a:ext cx="107957" cy="250783"/>
            </a:xfrm>
            <a:prstGeom prst="line">
              <a:avLst/>
            </a:prstGeom>
            <a:ln w="12700">
              <a:solidFill>
                <a:srgbClr val="99FF99"/>
              </a:solidFill>
            </a:ln>
          </p:spPr>
          <p:style>
            <a:lnRef idx="1">
              <a:schemeClr val="accent5"/>
            </a:lnRef>
            <a:fillRef idx="0">
              <a:schemeClr val="accent5"/>
            </a:fillRef>
            <a:effectRef idx="0">
              <a:schemeClr val="accent5"/>
            </a:effectRef>
            <a:fontRef idx="minor">
              <a:schemeClr val="tx1"/>
            </a:fontRef>
          </p:style>
        </p:cxnSp>
      </p:grpSp>
      <p:grpSp>
        <p:nvGrpSpPr>
          <p:cNvPr id="75" name="Group 74"/>
          <p:cNvGrpSpPr>
            <a:grpSpLocks/>
          </p:cNvGrpSpPr>
          <p:nvPr/>
        </p:nvGrpSpPr>
        <p:grpSpPr bwMode="auto">
          <a:xfrm>
            <a:off x="6877050" y="2806700"/>
            <a:ext cx="1319213" cy="631825"/>
            <a:chOff x="6877050" y="2807105"/>
            <a:chExt cx="1319742" cy="631148"/>
          </a:xfrm>
        </p:grpSpPr>
        <p:sp>
          <p:nvSpPr>
            <p:cNvPr id="29" name="Rounded Rectangle 28"/>
            <p:cNvSpPr/>
            <p:nvPr/>
          </p:nvSpPr>
          <p:spPr>
            <a:xfrm>
              <a:off x="7181972" y="2807105"/>
              <a:ext cx="1014820" cy="631148"/>
            </a:xfrm>
            <a:prstGeom prst="roundRect">
              <a:avLst/>
            </a:prstGeom>
            <a:no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1600" dirty="0">
                  <a:solidFill>
                    <a:schemeClr val="tx1"/>
                  </a:solidFill>
                </a:rPr>
                <a:t>floppy ears</a:t>
              </a:r>
              <a:endParaRPr lang="en-GB" altLang="en-US" sz="1600" dirty="0">
                <a:solidFill>
                  <a:schemeClr val="tx1"/>
                </a:solidFill>
              </a:endParaRPr>
            </a:p>
          </p:txBody>
        </p:sp>
        <p:cxnSp>
          <p:nvCxnSpPr>
            <p:cNvPr id="50" name="Straight Connector 49"/>
            <p:cNvCxnSpPr>
              <a:endCxn id="29" idx="1"/>
            </p:cNvCxnSpPr>
            <p:nvPr/>
          </p:nvCxnSpPr>
          <p:spPr>
            <a:xfrm>
              <a:off x="6877050" y="3057661"/>
              <a:ext cx="304922" cy="65018"/>
            </a:xfrm>
            <a:prstGeom prst="line">
              <a:avLst/>
            </a:prstGeom>
            <a:ln w="12700">
              <a:solidFill>
                <a:srgbClr val="99FF99"/>
              </a:solidFill>
            </a:ln>
          </p:spPr>
          <p:style>
            <a:lnRef idx="1">
              <a:schemeClr val="accent5"/>
            </a:lnRef>
            <a:fillRef idx="0">
              <a:schemeClr val="accent5"/>
            </a:fillRef>
            <a:effectRef idx="0">
              <a:schemeClr val="accent5"/>
            </a:effectRef>
            <a:fontRef idx="minor">
              <a:schemeClr val="tx1"/>
            </a:fontRef>
          </p:style>
        </p:cxnSp>
      </p:grpSp>
      <p:grpSp>
        <p:nvGrpSpPr>
          <p:cNvPr id="76" name="Group 75"/>
          <p:cNvGrpSpPr>
            <a:grpSpLocks/>
          </p:cNvGrpSpPr>
          <p:nvPr/>
        </p:nvGrpSpPr>
        <p:grpSpPr bwMode="auto">
          <a:xfrm>
            <a:off x="6075363" y="3295650"/>
            <a:ext cx="1050925" cy="717550"/>
            <a:chOff x="6074796" y="3296328"/>
            <a:chExt cx="1051698" cy="716418"/>
          </a:xfrm>
        </p:grpSpPr>
        <p:sp>
          <p:nvSpPr>
            <p:cNvPr id="30" name="Rounded Rectangle 29"/>
            <p:cNvSpPr/>
            <p:nvPr/>
          </p:nvSpPr>
          <p:spPr>
            <a:xfrm>
              <a:off x="6074796" y="3595893"/>
              <a:ext cx="1051698" cy="416853"/>
            </a:xfrm>
            <a:prstGeom prst="roundRect">
              <a:avLst/>
            </a:prstGeom>
            <a:no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1600" dirty="0">
                  <a:solidFill>
                    <a:schemeClr val="tx1"/>
                  </a:solidFill>
                </a:rPr>
                <a:t>delicious</a:t>
              </a:r>
              <a:endParaRPr lang="en-GB" altLang="en-US" sz="1600" dirty="0">
                <a:solidFill>
                  <a:schemeClr val="tx1"/>
                </a:solidFill>
              </a:endParaRPr>
            </a:p>
          </p:txBody>
        </p:sp>
        <p:cxnSp>
          <p:nvCxnSpPr>
            <p:cNvPr id="52" name="Straight Connector 51"/>
            <p:cNvCxnSpPr>
              <a:endCxn id="30" idx="0"/>
            </p:cNvCxnSpPr>
            <p:nvPr/>
          </p:nvCxnSpPr>
          <p:spPr>
            <a:xfrm flipH="1">
              <a:off x="6600644" y="3296328"/>
              <a:ext cx="123916" cy="299565"/>
            </a:xfrm>
            <a:prstGeom prst="line">
              <a:avLst/>
            </a:prstGeom>
            <a:ln w="12700">
              <a:solidFill>
                <a:srgbClr val="99FF99"/>
              </a:solidFill>
            </a:ln>
          </p:spPr>
          <p:style>
            <a:lnRef idx="1">
              <a:schemeClr val="accent5"/>
            </a:lnRef>
            <a:fillRef idx="0">
              <a:schemeClr val="accent5"/>
            </a:fillRef>
            <a:effectRef idx="0">
              <a:schemeClr val="accent5"/>
            </a:effectRef>
            <a:fontRef idx="minor">
              <a:schemeClr val="tx1"/>
            </a:fontRef>
          </p:style>
        </p:cxnSp>
      </p:grpSp>
      <p:grpSp>
        <p:nvGrpSpPr>
          <p:cNvPr id="17421" name="Group 16"/>
          <p:cNvGrpSpPr>
            <a:grpSpLocks/>
          </p:cNvGrpSpPr>
          <p:nvPr/>
        </p:nvGrpSpPr>
        <p:grpSpPr bwMode="auto">
          <a:xfrm>
            <a:off x="4673600" y="2536825"/>
            <a:ext cx="2249488" cy="979488"/>
            <a:chOff x="4939609" y="2573544"/>
            <a:chExt cx="2248591" cy="979356"/>
          </a:xfrm>
        </p:grpSpPr>
        <p:sp>
          <p:nvSpPr>
            <p:cNvPr id="10" name="Rounded Rectangle 9"/>
            <p:cNvSpPr/>
            <p:nvPr/>
          </p:nvSpPr>
          <p:spPr>
            <a:xfrm>
              <a:off x="5545792" y="2844970"/>
              <a:ext cx="1642408" cy="692057"/>
            </a:xfrm>
            <a:prstGeom prst="roundRect">
              <a:avLst/>
            </a:prstGeom>
            <a:solidFill>
              <a:srgbClr val="EEE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chocolate bunny </a:t>
              </a:r>
            </a:p>
          </p:txBody>
        </p:sp>
        <p:pic>
          <p:nvPicPr>
            <p:cNvPr id="17451"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9609" y="2573544"/>
              <a:ext cx="886455" cy="97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7" name="Group 76"/>
          <p:cNvGrpSpPr>
            <a:grpSpLocks/>
          </p:cNvGrpSpPr>
          <p:nvPr/>
        </p:nvGrpSpPr>
        <p:grpSpPr bwMode="auto">
          <a:xfrm>
            <a:off x="2047875" y="4148138"/>
            <a:ext cx="1411288" cy="722312"/>
            <a:chOff x="2048265" y="4147811"/>
            <a:chExt cx="1410555" cy="722611"/>
          </a:xfrm>
        </p:grpSpPr>
        <p:sp>
          <p:nvSpPr>
            <p:cNvPr id="24" name="Rounded Rectangle 23"/>
            <p:cNvSpPr/>
            <p:nvPr/>
          </p:nvSpPr>
          <p:spPr>
            <a:xfrm>
              <a:off x="2048265" y="4147811"/>
              <a:ext cx="1410555" cy="416097"/>
            </a:xfrm>
            <a:prstGeom prst="roundRect">
              <a:avLst/>
            </a:prstGeom>
            <a:no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1600" dirty="0">
                  <a:solidFill>
                    <a:schemeClr val="tx1"/>
                  </a:solidFill>
                </a:rPr>
                <a:t>bleating</a:t>
              </a:r>
            </a:p>
          </p:txBody>
        </p:sp>
        <p:cxnSp>
          <p:nvCxnSpPr>
            <p:cNvPr id="56" name="Straight Connector 55"/>
            <p:cNvCxnSpPr/>
            <p:nvPr/>
          </p:nvCxnSpPr>
          <p:spPr>
            <a:xfrm flipV="1">
              <a:off x="2349733" y="4554379"/>
              <a:ext cx="228481" cy="316043"/>
            </a:xfrm>
            <a:prstGeom prst="line">
              <a:avLst/>
            </a:prstGeom>
            <a:ln w="12700">
              <a:solidFill>
                <a:srgbClr val="99FF99"/>
              </a:solidFill>
            </a:ln>
          </p:spPr>
          <p:style>
            <a:lnRef idx="1">
              <a:schemeClr val="accent5"/>
            </a:lnRef>
            <a:fillRef idx="0">
              <a:schemeClr val="accent5"/>
            </a:fillRef>
            <a:effectRef idx="0">
              <a:schemeClr val="accent5"/>
            </a:effectRef>
            <a:fontRef idx="minor">
              <a:schemeClr val="tx1"/>
            </a:fontRef>
          </p:style>
        </p:cxnSp>
      </p:grpSp>
      <p:grpSp>
        <p:nvGrpSpPr>
          <p:cNvPr id="78" name="Group 77"/>
          <p:cNvGrpSpPr>
            <a:grpSpLocks/>
          </p:cNvGrpSpPr>
          <p:nvPr/>
        </p:nvGrpSpPr>
        <p:grpSpPr bwMode="auto">
          <a:xfrm>
            <a:off x="2501900" y="4675188"/>
            <a:ext cx="1995488" cy="669925"/>
            <a:chOff x="2502218" y="4675221"/>
            <a:chExt cx="1995835" cy="669981"/>
          </a:xfrm>
        </p:grpSpPr>
        <p:sp>
          <p:nvSpPr>
            <p:cNvPr id="25" name="Rounded Rectangle 24"/>
            <p:cNvSpPr/>
            <p:nvPr/>
          </p:nvSpPr>
          <p:spPr>
            <a:xfrm>
              <a:off x="3088108" y="4675221"/>
              <a:ext cx="1409945" cy="669981"/>
            </a:xfrm>
            <a:prstGeom prst="roundRect">
              <a:avLst/>
            </a:prstGeom>
            <a:no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1600" dirty="0">
                  <a:solidFill>
                    <a:schemeClr val="tx1"/>
                  </a:solidFill>
                </a:rPr>
                <a:t>like a soft cloud</a:t>
              </a:r>
            </a:p>
          </p:txBody>
        </p:sp>
        <p:cxnSp>
          <p:nvCxnSpPr>
            <p:cNvPr id="58" name="Straight Connector 57"/>
            <p:cNvCxnSpPr>
              <a:endCxn id="25" idx="1"/>
            </p:cNvCxnSpPr>
            <p:nvPr/>
          </p:nvCxnSpPr>
          <p:spPr>
            <a:xfrm flipV="1">
              <a:off x="2502218" y="5010211"/>
              <a:ext cx="585890" cy="12701"/>
            </a:xfrm>
            <a:prstGeom prst="line">
              <a:avLst/>
            </a:prstGeom>
            <a:ln w="12700">
              <a:solidFill>
                <a:srgbClr val="99FF99"/>
              </a:solidFill>
            </a:ln>
          </p:spPr>
          <p:style>
            <a:lnRef idx="1">
              <a:schemeClr val="accent5"/>
            </a:lnRef>
            <a:fillRef idx="0">
              <a:schemeClr val="accent5"/>
            </a:fillRef>
            <a:effectRef idx="0">
              <a:schemeClr val="accent5"/>
            </a:effectRef>
            <a:fontRef idx="minor">
              <a:schemeClr val="tx1"/>
            </a:fontRef>
          </p:style>
        </p:cxnSp>
      </p:grpSp>
      <p:grpSp>
        <p:nvGrpSpPr>
          <p:cNvPr id="79" name="Group 78"/>
          <p:cNvGrpSpPr>
            <a:grpSpLocks/>
          </p:cNvGrpSpPr>
          <p:nvPr/>
        </p:nvGrpSpPr>
        <p:grpSpPr bwMode="auto">
          <a:xfrm>
            <a:off x="1736725" y="5186363"/>
            <a:ext cx="1411288" cy="963612"/>
            <a:chOff x="1737068" y="5186302"/>
            <a:chExt cx="1410555" cy="963245"/>
          </a:xfrm>
        </p:grpSpPr>
        <p:sp>
          <p:nvSpPr>
            <p:cNvPr id="26" name="Rounded Rectangle 25"/>
            <p:cNvSpPr/>
            <p:nvPr/>
          </p:nvSpPr>
          <p:spPr>
            <a:xfrm>
              <a:off x="1737068" y="5421163"/>
              <a:ext cx="1410555" cy="728384"/>
            </a:xfrm>
            <a:prstGeom prst="roundRect">
              <a:avLst/>
            </a:prstGeom>
            <a:no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1600" dirty="0">
                  <a:solidFill>
                    <a:schemeClr val="tx1"/>
                  </a:solidFill>
                </a:rPr>
                <a:t>as fluffy as candy floss</a:t>
              </a:r>
              <a:endParaRPr lang="en-GB" altLang="en-US" sz="1600" dirty="0">
                <a:solidFill>
                  <a:schemeClr val="tx1"/>
                </a:solidFill>
              </a:endParaRPr>
            </a:p>
          </p:txBody>
        </p:sp>
        <p:cxnSp>
          <p:nvCxnSpPr>
            <p:cNvPr id="60" name="Straight Connector 59"/>
            <p:cNvCxnSpPr>
              <a:endCxn id="26" idx="0"/>
            </p:cNvCxnSpPr>
            <p:nvPr/>
          </p:nvCxnSpPr>
          <p:spPr>
            <a:xfrm>
              <a:off x="2246391" y="5186302"/>
              <a:ext cx="196748" cy="234861"/>
            </a:xfrm>
            <a:prstGeom prst="line">
              <a:avLst/>
            </a:prstGeom>
            <a:ln w="12700">
              <a:solidFill>
                <a:srgbClr val="99FF99"/>
              </a:solidFill>
            </a:ln>
          </p:spPr>
          <p:style>
            <a:lnRef idx="1">
              <a:schemeClr val="accent5"/>
            </a:lnRef>
            <a:fillRef idx="0">
              <a:schemeClr val="accent5"/>
            </a:fillRef>
            <a:effectRef idx="0">
              <a:schemeClr val="accent5"/>
            </a:effectRef>
            <a:fontRef idx="minor">
              <a:schemeClr val="tx1"/>
            </a:fontRef>
          </p:style>
        </p:cxnSp>
      </p:grpSp>
      <p:grpSp>
        <p:nvGrpSpPr>
          <p:cNvPr id="17425" name="Group 14"/>
          <p:cNvGrpSpPr>
            <a:grpSpLocks/>
          </p:cNvGrpSpPr>
          <p:nvPr/>
        </p:nvGrpSpPr>
        <p:grpSpPr bwMode="auto">
          <a:xfrm>
            <a:off x="812800" y="4375150"/>
            <a:ext cx="1887538" cy="1089025"/>
            <a:chOff x="2609011" y="4262966"/>
            <a:chExt cx="1887053" cy="1087967"/>
          </a:xfrm>
        </p:grpSpPr>
        <p:sp>
          <p:nvSpPr>
            <p:cNvPr id="9" name="Rounded Rectangle 8"/>
            <p:cNvSpPr/>
            <p:nvPr/>
          </p:nvSpPr>
          <p:spPr>
            <a:xfrm>
              <a:off x="3158145" y="4640424"/>
              <a:ext cx="1337919" cy="515437"/>
            </a:xfrm>
            <a:prstGeom prst="roundRect">
              <a:avLst/>
            </a:prstGeom>
            <a:solidFill>
              <a:srgbClr val="EEE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lamb</a:t>
              </a:r>
            </a:p>
          </p:txBody>
        </p:sp>
        <p:pic>
          <p:nvPicPr>
            <p:cNvPr id="17443"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09011" y="4262966"/>
              <a:ext cx="109864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3" name="Group 82"/>
          <p:cNvGrpSpPr>
            <a:grpSpLocks/>
          </p:cNvGrpSpPr>
          <p:nvPr/>
        </p:nvGrpSpPr>
        <p:grpSpPr bwMode="auto">
          <a:xfrm>
            <a:off x="5670550" y="5183188"/>
            <a:ext cx="808038" cy="615950"/>
            <a:chOff x="5879101" y="5183218"/>
            <a:chExt cx="807931" cy="616311"/>
          </a:xfrm>
        </p:grpSpPr>
        <p:sp>
          <p:nvSpPr>
            <p:cNvPr id="32" name="Rounded Rectangle 31"/>
            <p:cNvSpPr/>
            <p:nvPr/>
          </p:nvSpPr>
          <p:spPr>
            <a:xfrm>
              <a:off x="5879101" y="5383360"/>
              <a:ext cx="807931" cy="416169"/>
            </a:xfrm>
            <a:prstGeom prst="roundRect">
              <a:avLst/>
            </a:prstGeom>
            <a:noFill/>
            <a:ln>
              <a:solidFill>
                <a:srgbClr val="ACDD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1600" dirty="0">
                  <a:solidFill>
                    <a:schemeClr val="tx1"/>
                  </a:solidFill>
                </a:rPr>
                <a:t>tiny</a:t>
              </a:r>
              <a:endParaRPr lang="en-GB" sz="1600" dirty="0">
                <a:solidFill>
                  <a:schemeClr val="tx1"/>
                </a:solidFill>
              </a:endParaRPr>
            </a:p>
          </p:txBody>
        </p:sp>
        <p:cxnSp>
          <p:nvCxnSpPr>
            <p:cNvPr id="62" name="Straight Connector 61"/>
            <p:cNvCxnSpPr/>
            <p:nvPr/>
          </p:nvCxnSpPr>
          <p:spPr>
            <a:xfrm flipH="1" flipV="1">
              <a:off x="6037830" y="5183218"/>
              <a:ext cx="220634" cy="187435"/>
            </a:xfrm>
            <a:prstGeom prst="line">
              <a:avLst/>
            </a:prstGeom>
            <a:ln w="12700">
              <a:solidFill>
                <a:srgbClr val="ACDDFC"/>
              </a:solidFill>
            </a:ln>
          </p:spPr>
          <p:style>
            <a:lnRef idx="1">
              <a:schemeClr val="accent5"/>
            </a:lnRef>
            <a:fillRef idx="0">
              <a:schemeClr val="accent5"/>
            </a:fillRef>
            <a:effectRef idx="0">
              <a:schemeClr val="accent5"/>
            </a:effectRef>
            <a:fontRef idx="minor">
              <a:schemeClr val="tx1"/>
            </a:fontRef>
          </p:style>
        </p:cxnSp>
      </p:grpSp>
      <p:grpSp>
        <p:nvGrpSpPr>
          <p:cNvPr id="82" name="Group 81"/>
          <p:cNvGrpSpPr>
            <a:grpSpLocks/>
          </p:cNvGrpSpPr>
          <p:nvPr/>
        </p:nvGrpSpPr>
        <p:grpSpPr bwMode="auto">
          <a:xfrm>
            <a:off x="6350000" y="5010150"/>
            <a:ext cx="1658938" cy="415925"/>
            <a:chOff x="6557888" y="5010211"/>
            <a:chExt cx="1658966" cy="416320"/>
          </a:xfrm>
        </p:grpSpPr>
        <p:sp>
          <p:nvSpPr>
            <p:cNvPr id="31" name="Rounded Rectangle 30"/>
            <p:cNvSpPr/>
            <p:nvPr/>
          </p:nvSpPr>
          <p:spPr>
            <a:xfrm>
              <a:off x="6788080" y="5010211"/>
              <a:ext cx="1428774" cy="416320"/>
            </a:xfrm>
            <a:prstGeom prst="roundRect">
              <a:avLst/>
            </a:prstGeom>
            <a:noFill/>
            <a:ln>
              <a:solidFill>
                <a:srgbClr val="ACDD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1600" dirty="0">
                  <a:solidFill>
                    <a:schemeClr val="tx1"/>
                  </a:solidFill>
                </a:rPr>
                <a:t>chirruping</a:t>
              </a:r>
              <a:endParaRPr lang="en-GB" sz="1600" dirty="0">
                <a:solidFill>
                  <a:schemeClr val="tx1"/>
                </a:solidFill>
              </a:endParaRPr>
            </a:p>
          </p:txBody>
        </p:sp>
        <p:cxnSp>
          <p:nvCxnSpPr>
            <p:cNvPr id="63" name="Straight Connector 62"/>
            <p:cNvCxnSpPr/>
            <p:nvPr/>
          </p:nvCxnSpPr>
          <p:spPr>
            <a:xfrm flipH="1" flipV="1">
              <a:off x="6557888" y="5064237"/>
              <a:ext cx="220667" cy="187503"/>
            </a:xfrm>
            <a:prstGeom prst="line">
              <a:avLst/>
            </a:prstGeom>
            <a:ln w="12700">
              <a:solidFill>
                <a:srgbClr val="ACDDFC"/>
              </a:solidFill>
            </a:ln>
          </p:spPr>
          <p:style>
            <a:lnRef idx="1">
              <a:schemeClr val="accent5"/>
            </a:lnRef>
            <a:fillRef idx="0">
              <a:schemeClr val="accent5"/>
            </a:fillRef>
            <a:effectRef idx="0">
              <a:schemeClr val="accent5"/>
            </a:effectRef>
            <a:fontRef idx="minor">
              <a:schemeClr val="tx1"/>
            </a:fontRef>
          </p:style>
        </p:cxnSp>
      </p:grpSp>
      <p:grpSp>
        <p:nvGrpSpPr>
          <p:cNvPr id="80" name="Group 79"/>
          <p:cNvGrpSpPr>
            <a:grpSpLocks/>
          </p:cNvGrpSpPr>
          <p:nvPr/>
        </p:nvGrpSpPr>
        <p:grpSpPr bwMode="auto">
          <a:xfrm>
            <a:off x="5772150" y="4227513"/>
            <a:ext cx="808038" cy="579437"/>
            <a:chOff x="5980213" y="4227437"/>
            <a:chExt cx="807931" cy="579815"/>
          </a:xfrm>
        </p:grpSpPr>
        <p:sp>
          <p:nvSpPr>
            <p:cNvPr id="33" name="Rounded Rectangle 32"/>
            <p:cNvSpPr/>
            <p:nvPr/>
          </p:nvSpPr>
          <p:spPr>
            <a:xfrm>
              <a:off x="5980213" y="4227437"/>
              <a:ext cx="807931" cy="416196"/>
            </a:xfrm>
            <a:prstGeom prst="roundRect">
              <a:avLst/>
            </a:prstGeom>
            <a:noFill/>
            <a:ln>
              <a:solidFill>
                <a:srgbClr val="ACDD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1600" dirty="0">
                  <a:solidFill>
                    <a:schemeClr val="tx1"/>
                  </a:solidFill>
                </a:rPr>
                <a:t>fluffy</a:t>
              </a:r>
              <a:endParaRPr lang="en-GB" sz="1600" dirty="0">
                <a:solidFill>
                  <a:schemeClr val="tx1"/>
                </a:solidFill>
              </a:endParaRPr>
            </a:p>
          </p:txBody>
        </p:sp>
        <p:cxnSp>
          <p:nvCxnSpPr>
            <p:cNvPr id="64" name="Straight Connector 63"/>
            <p:cNvCxnSpPr/>
            <p:nvPr/>
          </p:nvCxnSpPr>
          <p:spPr>
            <a:xfrm flipV="1">
              <a:off x="6148466" y="4645221"/>
              <a:ext cx="226983" cy="162031"/>
            </a:xfrm>
            <a:prstGeom prst="line">
              <a:avLst/>
            </a:prstGeom>
            <a:ln w="12700">
              <a:solidFill>
                <a:srgbClr val="ACDDFC"/>
              </a:solidFill>
            </a:ln>
          </p:spPr>
          <p:style>
            <a:lnRef idx="1">
              <a:schemeClr val="accent5"/>
            </a:lnRef>
            <a:fillRef idx="0">
              <a:schemeClr val="accent5"/>
            </a:fillRef>
            <a:effectRef idx="0">
              <a:schemeClr val="accent5"/>
            </a:effectRef>
            <a:fontRef idx="minor">
              <a:schemeClr val="tx1"/>
            </a:fontRef>
          </p:style>
        </p:cxnSp>
      </p:grpSp>
      <p:grpSp>
        <p:nvGrpSpPr>
          <p:cNvPr id="81" name="Group 80"/>
          <p:cNvGrpSpPr>
            <a:grpSpLocks/>
          </p:cNvGrpSpPr>
          <p:nvPr/>
        </p:nvGrpSpPr>
        <p:grpSpPr bwMode="auto">
          <a:xfrm>
            <a:off x="6283325" y="4313238"/>
            <a:ext cx="1797050" cy="611187"/>
            <a:chOff x="6491180" y="4312844"/>
            <a:chExt cx="1796742" cy="611838"/>
          </a:xfrm>
        </p:grpSpPr>
        <p:sp>
          <p:nvSpPr>
            <p:cNvPr id="34" name="Rounded Rectangle 33"/>
            <p:cNvSpPr/>
            <p:nvPr/>
          </p:nvSpPr>
          <p:spPr>
            <a:xfrm>
              <a:off x="6903859" y="4312844"/>
              <a:ext cx="1384063" cy="584822"/>
            </a:xfrm>
            <a:prstGeom prst="roundRect">
              <a:avLst/>
            </a:prstGeom>
            <a:noFill/>
            <a:ln>
              <a:solidFill>
                <a:srgbClr val="ACDD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1600" dirty="0">
                  <a:solidFill>
                    <a:schemeClr val="tx1"/>
                  </a:solidFill>
                </a:rPr>
                <a:t>as yellow as sunshine</a:t>
              </a:r>
              <a:endParaRPr lang="en-GB" sz="1600" dirty="0">
                <a:solidFill>
                  <a:schemeClr val="tx1"/>
                </a:solidFill>
              </a:endParaRPr>
            </a:p>
          </p:txBody>
        </p:sp>
        <p:cxnSp>
          <p:nvCxnSpPr>
            <p:cNvPr id="67" name="Straight Connector 66"/>
            <p:cNvCxnSpPr/>
            <p:nvPr/>
          </p:nvCxnSpPr>
          <p:spPr>
            <a:xfrm flipV="1">
              <a:off x="6491180" y="4605255"/>
              <a:ext cx="414267" cy="319427"/>
            </a:xfrm>
            <a:prstGeom prst="line">
              <a:avLst/>
            </a:prstGeom>
            <a:ln w="12700">
              <a:solidFill>
                <a:srgbClr val="ACDDFC"/>
              </a:solidFill>
            </a:ln>
          </p:spPr>
          <p:style>
            <a:lnRef idx="1">
              <a:schemeClr val="accent5"/>
            </a:lnRef>
            <a:fillRef idx="0">
              <a:schemeClr val="accent5"/>
            </a:fillRef>
            <a:effectRef idx="0">
              <a:schemeClr val="accent5"/>
            </a:effectRef>
            <a:fontRef idx="minor">
              <a:schemeClr val="tx1"/>
            </a:fontRef>
          </p:style>
        </p:cxnSp>
      </p:grpSp>
      <p:grpSp>
        <p:nvGrpSpPr>
          <p:cNvPr id="17430" name="Group 18"/>
          <p:cNvGrpSpPr>
            <a:grpSpLocks/>
          </p:cNvGrpSpPr>
          <p:nvPr/>
        </p:nvGrpSpPr>
        <p:grpSpPr bwMode="auto">
          <a:xfrm>
            <a:off x="4683125" y="4643438"/>
            <a:ext cx="1709738" cy="995362"/>
            <a:chOff x="6311576" y="4039505"/>
            <a:chExt cx="1709502" cy="994960"/>
          </a:xfrm>
        </p:grpSpPr>
        <p:sp>
          <p:nvSpPr>
            <p:cNvPr id="11" name="Rounded Rectangle 10"/>
            <p:cNvSpPr/>
            <p:nvPr/>
          </p:nvSpPr>
          <p:spPr>
            <a:xfrm>
              <a:off x="6878236" y="4134717"/>
              <a:ext cx="1142842" cy="488753"/>
            </a:xfrm>
            <a:prstGeom prst="roundRect">
              <a:avLst/>
            </a:prstGeom>
            <a:solidFill>
              <a:srgbClr val="EEE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chick</a:t>
              </a:r>
            </a:p>
          </p:txBody>
        </p:sp>
        <p:pic>
          <p:nvPicPr>
            <p:cNvPr id="17433"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flipH="1">
              <a:off x="6311576" y="4039505"/>
              <a:ext cx="800459" cy="99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4" name="Oval 83"/>
          <p:cNvSpPr/>
          <p:nvPr/>
        </p:nvSpPr>
        <p:spPr>
          <a:xfrm>
            <a:off x="7673975" y="5408613"/>
            <a:ext cx="977900" cy="977900"/>
          </a:xfrm>
          <a:prstGeom prst="ellipse">
            <a:avLst/>
          </a:prstGeom>
          <a:solidFill>
            <a:srgbClr val="EEE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n-US" sz="1100" dirty="0">
                <a:solidFill>
                  <a:srgbClr val="000000"/>
                </a:solidFill>
                <a:cs typeface="Arial" panose="020B0604020202020204" pitchFamily="34" charset="0"/>
              </a:rPr>
              <a:t>Click here for answers</a:t>
            </a:r>
          </a:p>
        </p:txBody>
      </p:sp>
    </p:spTree>
    <p:extLst>
      <p:ext uri="{BB962C8B-B14F-4D97-AF65-F5344CB8AC3E}">
        <p14:creationId xmlns:p14="http://schemas.microsoft.com/office/powerpoint/2010/main" val="687109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7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8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8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83"/>
                                        </p:tgtEl>
                                        <p:attrNameLst>
                                          <p:attrName>style.visibility</p:attrName>
                                        </p:attrNameLst>
                                      </p:cBhvr>
                                      <p:to>
                                        <p:strVal val="visible"/>
                                      </p:to>
                                    </p:set>
                                  </p:childTnLst>
                                </p:cTn>
                              </p:par>
                            </p:childTnLst>
                          </p:cTn>
                        </p:par>
                      </p:childTnLst>
                    </p:cTn>
                  </p:par>
                </p:childTnLst>
              </p:cTn>
              <p:nextCondLst>
                <p:cond evt="onClick" delay="0">
                  <p:tgtEl>
                    <p:spTgt spid="8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5613" y="446088"/>
            <a:ext cx="8220075" cy="1560512"/>
          </a:xfrm>
        </p:spPr>
        <p:txBody>
          <a:bodyPr/>
          <a:lstStyle/>
          <a:p>
            <a:pPr algn="ctr"/>
            <a:r>
              <a:rPr lang="en-GB" altLang="en-US" sz="3600" dirty="0" smtClean="0">
                <a:solidFill>
                  <a:schemeClr val="tx1"/>
                </a:solidFill>
                <a:latin typeface="Comic Sans MS" panose="030F0702030302020204" pitchFamily="66" charset="0"/>
              </a:rPr>
              <a:t>Task</a:t>
            </a:r>
            <a:endParaRPr lang="en-GB" altLang="en-US" sz="3600" dirty="0" smtClean="0">
              <a:latin typeface="Comic Sans MS" panose="030F0702030302020204" pitchFamily="66" charset="0"/>
            </a:endParaRPr>
          </a:p>
        </p:txBody>
      </p:sp>
      <p:sp>
        <p:nvSpPr>
          <p:cNvPr id="18435" name="TextBox 4"/>
          <p:cNvSpPr txBox="1">
            <a:spLocks noChangeArrowheads="1"/>
          </p:cNvSpPr>
          <p:nvPr/>
        </p:nvSpPr>
        <p:spPr bwMode="auto">
          <a:xfrm>
            <a:off x="633413" y="1719263"/>
            <a:ext cx="78660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dirty="0">
                <a:solidFill>
                  <a:srgbClr val="000000"/>
                </a:solidFill>
                <a:latin typeface="Comic Sans MS" panose="030F0702030302020204" pitchFamily="66" charset="0"/>
                <a:cs typeface="Arial" charset="0"/>
              </a:rPr>
              <a:t>Now, choose </a:t>
            </a:r>
            <a:r>
              <a:rPr lang="en-GB" altLang="en-US" b="1" dirty="0">
                <a:solidFill>
                  <a:srgbClr val="000000"/>
                </a:solidFill>
                <a:latin typeface="Comic Sans MS" panose="030F0702030302020204" pitchFamily="66" charset="0"/>
                <a:cs typeface="Arial" charset="0"/>
              </a:rPr>
              <a:t>one</a:t>
            </a:r>
            <a:r>
              <a:rPr lang="en-GB" altLang="en-US" dirty="0">
                <a:solidFill>
                  <a:srgbClr val="000000"/>
                </a:solidFill>
                <a:latin typeface="Comic Sans MS" panose="030F0702030302020204" pitchFamily="66" charset="0"/>
                <a:cs typeface="Arial" charset="0"/>
              </a:rPr>
              <a:t> object or animal. </a:t>
            </a:r>
          </a:p>
          <a:p>
            <a:pPr algn="ctr">
              <a:lnSpc>
                <a:spcPct val="100000"/>
              </a:lnSpc>
              <a:spcBef>
                <a:spcPct val="0"/>
              </a:spcBef>
              <a:buFontTx/>
              <a:buNone/>
            </a:pPr>
            <a:r>
              <a:rPr lang="en-GB" altLang="en-US" dirty="0">
                <a:solidFill>
                  <a:srgbClr val="000000"/>
                </a:solidFill>
                <a:latin typeface="Comic Sans MS" panose="030F0702030302020204" pitchFamily="66" charset="0"/>
                <a:cs typeface="Arial" charset="0"/>
              </a:rPr>
              <a:t>Using the ideas you brainstormed </a:t>
            </a:r>
            <a:r>
              <a:rPr lang="en-GB" altLang="en-US" dirty="0" smtClean="0">
                <a:solidFill>
                  <a:srgbClr val="000000"/>
                </a:solidFill>
                <a:latin typeface="Comic Sans MS" panose="030F0702030302020204" pitchFamily="66" charset="0"/>
                <a:cs typeface="Arial" charset="0"/>
              </a:rPr>
              <a:t>before </a:t>
            </a:r>
            <a:r>
              <a:rPr lang="en-GB" altLang="en-US" dirty="0">
                <a:solidFill>
                  <a:srgbClr val="000000"/>
                </a:solidFill>
                <a:latin typeface="Comic Sans MS" panose="030F0702030302020204" pitchFamily="66" charset="0"/>
                <a:cs typeface="Arial" charset="0"/>
              </a:rPr>
              <a:t>and an outline of the object or animal you have chosen, create your shape poem</a:t>
            </a:r>
            <a:r>
              <a:rPr lang="en-GB" altLang="en-US" dirty="0">
                <a:solidFill>
                  <a:srgbClr val="000000"/>
                </a:solidFill>
                <a:cs typeface="Arial" charset="0"/>
              </a:rPr>
              <a:t>.</a:t>
            </a:r>
          </a:p>
        </p:txBody>
      </p:sp>
      <p:sp>
        <p:nvSpPr>
          <p:cNvPr id="18436" name="TextBox 4"/>
          <p:cNvSpPr txBox="1">
            <a:spLocks noChangeArrowheads="1"/>
          </p:cNvSpPr>
          <p:nvPr/>
        </p:nvSpPr>
        <p:spPr bwMode="auto">
          <a:xfrm>
            <a:off x="693738" y="4552950"/>
            <a:ext cx="786606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a:lnSpc>
                <a:spcPct val="100000"/>
              </a:lnSpc>
              <a:spcBef>
                <a:spcPct val="0"/>
              </a:spcBef>
            </a:pPr>
            <a:r>
              <a:rPr lang="en-GB" altLang="en-US" dirty="0">
                <a:solidFill>
                  <a:srgbClr val="000000"/>
                </a:solidFill>
                <a:latin typeface="Comic Sans MS" panose="030F0702030302020204" pitchFamily="66" charset="0"/>
                <a:cs typeface="Arial" charset="0"/>
              </a:rPr>
              <a:t>Remember to stay inside the lines of the picture, starting a new line when you get close to the edge.</a:t>
            </a:r>
          </a:p>
          <a:p>
            <a:pPr>
              <a:lnSpc>
                <a:spcPct val="100000"/>
              </a:lnSpc>
              <a:spcBef>
                <a:spcPct val="0"/>
              </a:spcBef>
            </a:pPr>
            <a:r>
              <a:rPr lang="en-GB" altLang="en-US" dirty="0">
                <a:solidFill>
                  <a:srgbClr val="000000"/>
                </a:solidFill>
                <a:latin typeface="Comic Sans MS" panose="030F0702030302020204" pitchFamily="66" charset="0"/>
                <a:cs typeface="Arial" charset="0"/>
              </a:rPr>
              <a:t>Don’t forget to use full stops and capital letters.</a:t>
            </a:r>
          </a:p>
          <a:p>
            <a:pPr>
              <a:lnSpc>
                <a:spcPct val="100000"/>
              </a:lnSpc>
              <a:spcBef>
                <a:spcPct val="0"/>
              </a:spcBef>
            </a:pPr>
            <a:r>
              <a:rPr lang="en-GB" altLang="en-US" dirty="0">
                <a:solidFill>
                  <a:srgbClr val="000000"/>
                </a:solidFill>
                <a:latin typeface="Comic Sans MS" panose="030F0702030302020204" pitchFamily="66" charset="0"/>
                <a:cs typeface="Arial" charset="0"/>
              </a:rPr>
              <a:t>Try to use alliteration or similes if you can.</a:t>
            </a:r>
          </a:p>
          <a:p>
            <a:pPr>
              <a:lnSpc>
                <a:spcPct val="100000"/>
              </a:lnSpc>
              <a:spcBef>
                <a:spcPct val="0"/>
              </a:spcBef>
            </a:pPr>
            <a:r>
              <a:rPr lang="en-GB" altLang="en-US" dirty="0">
                <a:solidFill>
                  <a:srgbClr val="000000"/>
                </a:solidFill>
                <a:latin typeface="Comic Sans MS" panose="030F0702030302020204" pitchFamily="66" charset="0"/>
                <a:cs typeface="Arial" charset="0"/>
              </a:rPr>
              <a:t>This will make your shape poem more exciting and descriptive.</a:t>
            </a:r>
          </a:p>
        </p:txBody>
      </p:sp>
      <p:pic>
        <p:nvPicPr>
          <p:cNvPr id="1843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08275"/>
            <a:ext cx="147637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8050" y="2641600"/>
            <a:ext cx="1546225"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33688" y="2816225"/>
            <a:ext cx="14446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89738" y="2763838"/>
            <a:ext cx="12985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552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
          <p:cNvSpPr txBox="1"/>
          <p:nvPr/>
        </p:nvSpPr>
        <p:spPr>
          <a:xfrm>
            <a:off x="160800" y="4199475"/>
            <a:ext cx="8822400" cy="2428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3000" dirty="0">
                <a:solidFill>
                  <a:schemeClr val="dk1"/>
                </a:solidFill>
                <a:latin typeface="Comic Sans MS"/>
                <a:ea typeface="Comic Sans MS"/>
                <a:cs typeface="Comic Sans MS"/>
                <a:sym typeface="Comic Sans MS"/>
              </a:rPr>
              <a:t>Watch Newsround</a:t>
            </a:r>
            <a:r>
              <a:rPr lang="en-GB"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GB" sz="2500" dirty="0">
                <a:solidFill>
                  <a:schemeClr val="dk1"/>
                </a:solidFill>
                <a:latin typeface="Comic Sans MS"/>
                <a:ea typeface="Comic Sans MS"/>
                <a:cs typeface="Comic Sans MS"/>
                <a:sym typeface="Comic Sans MS"/>
              </a:rPr>
              <a:t>What did you find out?</a:t>
            </a:r>
            <a:endParaRPr sz="2500" dirty="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GB" sz="2500" dirty="0">
                <a:solidFill>
                  <a:schemeClr val="dk1"/>
                </a:solidFill>
                <a:latin typeface="Comic Sans MS"/>
                <a:ea typeface="Comic Sans MS"/>
                <a:cs typeface="Comic Sans MS"/>
                <a:sym typeface="Comic Sans MS"/>
              </a:rPr>
              <a:t>Did anything puzzle you?</a:t>
            </a:r>
            <a:endParaRPr sz="2500" dirty="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GB" sz="2500" dirty="0">
                <a:solidFill>
                  <a:schemeClr val="dk1"/>
                </a:solidFill>
                <a:latin typeface="Comic Sans MS"/>
                <a:ea typeface="Comic Sans MS"/>
                <a:cs typeface="Comic Sans MS"/>
                <a:sym typeface="Comic Sans MS"/>
              </a:rPr>
              <a:t>Would you like to discuss something more or find out more about it?</a:t>
            </a:r>
            <a:endParaRPr sz="2500" dirty="0">
              <a:solidFill>
                <a:schemeClr val="dk1"/>
              </a:solidFill>
              <a:latin typeface="Comic Sans MS"/>
              <a:ea typeface="Comic Sans MS"/>
              <a:cs typeface="Comic Sans MS"/>
              <a:sym typeface="Comic Sans MS"/>
            </a:endParaRPr>
          </a:p>
        </p:txBody>
      </p:sp>
      <p:pic>
        <p:nvPicPr>
          <p:cNvPr id="177" name="Google Shape;177;p2"/>
          <p:cNvPicPr preferRelativeResize="0"/>
          <p:nvPr/>
        </p:nvPicPr>
        <p:blipFill>
          <a:blip r:embed="rId3">
            <a:alphaModFix/>
          </a:blip>
          <a:stretch>
            <a:fillRect/>
          </a:stretch>
        </p:blipFill>
        <p:spPr>
          <a:xfrm>
            <a:off x="1066775" y="1591725"/>
            <a:ext cx="6604000" cy="1417400"/>
          </a:xfrm>
          <a:prstGeom prst="rect">
            <a:avLst/>
          </a:prstGeom>
          <a:noFill/>
          <a:ln>
            <a:noFill/>
          </a:ln>
        </p:spPr>
      </p:pic>
      <p:sp>
        <p:nvSpPr>
          <p:cNvPr id="178" name="Google Shape;178;p2"/>
          <p:cNvSpPr txBox="1"/>
          <p:nvPr/>
        </p:nvSpPr>
        <p:spPr>
          <a:xfrm>
            <a:off x="846675" y="321725"/>
            <a:ext cx="6908700" cy="846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4300" b="1" dirty="0">
                <a:latin typeface="Comic Sans MS"/>
                <a:ea typeface="Comic Sans MS"/>
                <a:cs typeface="Comic Sans MS"/>
                <a:sym typeface="Comic Sans MS"/>
              </a:rPr>
              <a:t>Speaking and listening</a:t>
            </a:r>
            <a:endParaRPr sz="4300" b="1" dirty="0">
              <a:latin typeface="Comic Sans MS"/>
              <a:ea typeface="Comic Sans MS"/>
              <a:cs typeface="Comic Sans MS"/>
              <a:sym typeface="Comic Sans MS"/>
            </a:endParaRPr>
          </a:p>
        </p:txBody>
      </p:sp>
      <p:sp>
        <p:nvSpPr>
          <p:cNvPr id="179" name="Google Shape;179;p2"/>
          <p:cNvSpPr txBox="1"/>
          <p:nvPr/>
        </p:nvSpPr>
        <p:spPr>
          <a:xfrm>
            <a:off x="1168400" y="3296500"/>
            <a:ext cx="650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dirty="0">
                <a:solidFill>
                  <a:schemeClr val="hlink"/>
                </a:solidFill>
                <a:hlinkClick r:id="rId4"/>
              </a:rPr>
              <a:t>https://www.bbc.co.uk/newsround/news/watch_newsround</a:t>
            </a:r>
            <a:endParaRPr dirty="0"/>
          </a:p>
        </p:txBody>
      </p:sp>
    </p:spTree>
    <p:extLst>
      <p:ext uri="{BB962C8B-B14F-4D97-AF65-F5344CB8AC3E}">
        <p14:creationId xmlns:p14="http://schemas.microsoft.com/office/powerpoint/2010/main" val="4162399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gbd00595fb2_0_9"/>
          <p:cNvSpPr txBox="1"/>
          <p:nvPr/>
        </p:nvSpPr>
        <p:spPr>
          <a:xfrm>
            <a:off x="323528" y="1196752"/>
            <a:ext cx="8636100" cy="772516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4200" dirty="0">
                <a:latin typeface="Comic Sans MS"/>
                <a:ea typeface="Comic Sans MS"/>
                <a:cs typeface="Comic Sans MS"/>
                <a:sym typeface="Comic Sans MS"/>
              </a:rPr>
              <a:t>SPaG </a:t>
            </a:r>
            <a:r>
              <a:rPr lang="en-GB" sz="4200" dirty="0" smtClean="0">
                <a:latin typeface="Comic Sans MS"/>
                <a:ea typeface="Comic Sans MS"/>
                <a:cs typeface="Comic Sans MS"/>
                <a:sym typeface="Comic Sans MS"/>
              </a:rPr>
              <a:t>Starter</a:t>
            </a:r>
          </a:p>
          <a:p>
            <a:pPr marL="0" lvl="0" indent="0" algn="ctr" rtl="0">
              <a:spcBef>
                <a:spcPts val="0"/>
              </a:spcBef>
              <a:spcAft>
                <a:spcPts val="0"/>
              </a:spcAft>
              <a:buNone/>
            </a:pPr>
            <a:r>
              <a:rPr lang="en-GB" sz="4200" dirty="0" smtClean="0">
                <a:latin typeface="Comic Sans MS"/>
                <a:ea typeface="Comic Sans MS"/>
                <a:cs typeface="Comic Sans MS"/>
                <a:sym typeface="Comic Sans MS"/>
              </a:rPr>
              <a:t> I can recognise and spell words with the s sound spelt sc</a:t>
            </a:r>
            <a:endParaRPr sz="4200" dirty="0">
              <a:latin typeface="Comic Sans MS"/>
              <a:ea typeface="Comic Sans MS"/>
              <a:cs typeface="Comic Sans MS"/>
              <a:sym typeface="Comic Sans MS"/>
            </a:endParaRPr>
          </a:p>
          <a:p>
            <a:pPr marL="0" lvl="0" indent="0" algn="ctr" rtl="0">
              <a:spcBef>
                <a:spcPts val="0"/>
              </a:spcBef>
              <a:spcAft>
                <a:spcPts val="0"/>
              </a:spcAft>
              <a:buNone/>
            </a:pPr>
            <a:endParaRPr sz="4200" dirty="0">
              <a:latin typeface="Comic Sans MS"/>
              <a:ea typeface="Comic Sans MS"/>
              <a:cs typeface="Comic Sans MS"/>
              <a:sym typeface="Comic Sans MS"/>
            </a:endParaRPr>
          </a:p>
          <a:p>
            <a:pPr marL="0" lvl="0" indent="0" algn="ctr" rtl="0">
              <a:spcBef>
                <a:spcPts val="0"/>
              </a:spcBef>
              <a:spcAft>
                <a:spcPts val="0"/>
              </a:spcAft>
              <a:buNone/>
            </a:pPr>
            <a:endParaRPr sz="4200" dirty="0">
              <a:latin typeface="Comic Sans MS"/>
              <a:ea typeface="Comic Sans MS"/>
              <a:cs typeface="Comic Sans MS"/>
              <a:sym typeface="Comic Sans MS"/>
            </a:endParaRPr>
          </a:p>
          <a:p>
            <a:pPr marL="0" lvl="0" indent="0" algn="ctr" rtl="0">
              <a:spcBef>
                <a:spcPts val="0"/>
              </a:spcBef>
              <a:spcAft>
                <a:spcPts val="0"/>
              </a:spcAft>
              <a:buNone/>
            </a:pPr>
            <a:endParaRPr sz="4200" dirty="0">
              <a:latin typeface="Comic Sans MS"/>
              <a:ea typeface="Comic Sans MS"/>
              <a:cs typeface="Comic Sans MS"/>
              <a:sym typeface="Comic Sans MS"/>
            </a:endParaRPr>
          </a:p>
          <a:p>
            <a:pPr marL="0" lvl="0" indent="0" algn="ctr" rtl="0">
              <a:spcBef>
                <a:spcPts val="0"/>
              </a:spcBef>
              <a:spcAft>
                <a:spcPts val="0"/>
              </a:spcAft>
              <a:buNone/>
            </a:pPr>
            <a:endParaRPr sz="4200" dirty="0">
              <a:latin typeface="Comic Sans MS"/>
              <a:ea typeface="Comic Sans MS"/>
              <a:cs typeface="Comic Sans MS"/>
              <a:sym typeface="Comic Sans MS"/>
            </a:endParaRPr>
          </a:p>
          <a:p>
            <a:pPr marL="0" lvl="0" indent="0" algn="ctr" rtl="0">
              <a:spcBef>
                <a:spcPts val="0"/>
              </a:spcBef>
              <a:spcAft>
                <a:spcPts val="0"/>
              </a:spcAft>
              <a:buNone/>
            </a:pPr>
            <a:endParaRPr sz="4200" dirty="0">
              <a:latin typeface="Comic Sans MS"/>
              <a:ea typeface="Comic Sans MS"/>
              <a:cs typeface="Comic Sans MS"/>
              <a:sym typeface="Comic Sans MS"/>
            </a:endParaRPr>
          </a:p>
          <a:p>
            <a:pPr marL="0" lvl="0" indent="0" algn="ctr" rtl="0">
              <a:spcBef>
                <a:spcPts val="0"/>
              </a:spcBef>
              <a:spcAft>
                <a:spcPts val="0"/>
              </a:spcAft>
              <a:buNone/>
            </a:pPr>
            <a:endParaRPr sz="4200" dirty="0">
              <a:latin typeface="Comic Sans MS"/>
              <a:ea typeface="Comic Sans MS"/>
              <a:cs typeface="Comic Sans MS"/>
              <a:sym typeface="Comic Sans MS"/>
            </a:endParaRPr>
          </a:p>
          <a:p>
            <a:pPr marL="0" lvl="0" indent="0" algn="ctr" rtl="0">
              <a:spcBef>
                <a:spcPts val="0"/>
              </a:spcBef>
              <a:spcAft>
                <a:spcPts val="0"/>
              </a:spcAft>
              <a:buNone/>
            </a:pPr>
            <a:endParaRPr sz="4200" dirty="0">
              <a:latin typeface="Comic Sans MS"/>
              <a:ea typeface="Comic Sans MS"/>
              <a:cs typeface="Comic Sans MS"/>
              <a:sym typeface="Comic Sans MS"/>
            </a:endParaRPr>
          </a:p>
          <a:p>
            <a:pPr marL="0" lvl="0" indent="0" algn="ctr" rtl="0">
              <a:spcBef>
                <a:spcPts val="0"/>
              </a:spcBef>
              <a:spcAft>
                <a:spcPts val="0"/>
              </a:spcAft>
              <a:buNone/>
            </a:pPr>
            <a:r>
              <a:rPr lang="en-GB" sz="3500" dirty="0">
                <a:latin typeface="Comic Sans MS"/>
                <a:ea typeface="Comic Sans MS"/>
                <a:cs typeface="Comic Sans MS"/>
                <a:sym typeface="Comic Sans MS"/>
              </a:rPr>
              <a:t>Write one perfectly punctuated sentence about the Creeper</a:t>
            </a:r>
            <a:endParaRPr sz="3500" dirty="0">
              <a:latin typeface="Comic Sans MS"/>
              <a:ea typeface="Comic Sans MS"/>
              <a:cs typeface="Comic Sans MS"/>
              <a:sym typeface="Comic Sans MS"/>
            </a:endParaRPr>
          </a:p>
        </p:txBody>
      </p:sp>
    </p:spTree>
    <p:extLst>
      <p:ext uri="{BB962C8B-B14F-4D97-AF65-F5344CB8AC3E}">
        <p14:creationId xmlns:p14="http://schemas.microsoft.com/office/powerpoint/2010/main" val="2846201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anose="030F0702030302020204" pitchFamily="66" charset="0"/>
              </a:rPr>
              <a:t>Words with the s sound spelt sc</a:t>
            </a:r>
            <a:br>
              <a:rPr lang="en-GB" dirty="0" smtClean="0">
                <a:latin typeface="Comic Sans MS" panose="030F0702030302020204" pitchFamily="66" charset="0"/>
              </a:rPr>
            </a:br>
            <a:r>
              <a:rPr lang="en-GB" dirty="0" smtClean="0">
                <a:latin typeface="Comic Sans MS" panose="030F0702030302020204" pitchFamily="66" charset="0"/>
              </a:rPr>
              <a:t>choose the correct word.</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0113"/>
            <a:ext cx="9144000" cy="5957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0400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3724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gbd00595fb2_0_9"/>
          <p:cNvSpPr txBox="1"/>
          <p:nvPr/>
        </p:nvSpPr>
        <p:spPr>
          <a:xfrm>
            <a:off x="186275" y="2310444"/>
            <a:ext cx="8636100" cy="5386060"/>
          </a:xfrm>
          <a:prstGeom prst="rect">
            <a:avLst/>
          </a:prstGeom>
          <a:noFill/>
          <a:ln>
            <a:noFill/>
          </a:ln>
        </p:spPr>
        <p:txBody>
          <a:bodyPr spcFirstLastPara="1" wrap="square" lIns="91425" tIns="91425" rIns="91425" bIns="91425" anchor="t" anchorCtr="0">
            <a:spAutoFit/>
          </a:bodyPr>
          <a:lstStyle/>
          <a:p>
            <a:pPr algn="ctr"/>
            <a:r>
              <a:rPr lang="en-GB" sz="4200" dirty="0" smtClean="0">
                <a:latin typeface="Comic Sans MS"/>
                <a:ea typeface="Comic Sans MS"/>
                <a:cs typeface="Comic Sans MS"/>
                <a:sym typeface="Comic Sans MS"/>
              </a:rPr>
              <a:t>I can write a shape poem</a:t>
            </a:r>
            <a:endParaRPr lang="en-GB" altLang="en-US" sz="4400" dirty="0">
              <a:latin typeface="Twinkl" pitchFamily="2" charset="0"/>
            </a:endParaRPr>
          </a:p>
          <a:p>
            <a:pPr marL="0" lvl="0" indent="0" algn="ctr" rtl="0">
              <a:spcBef>
                <a:spcPts val="0"/>
              </a:spcBef>
              <a:spcAft>
                <a:spcPts val="0"/>
              </a:spcAft>
              <a:buNone/>
            </a:pPr>
            <a:endParaRPr sz="4200" dirty="0">
              <a:latin typeface="Comic Sans MS"/>
              <a:ea typeface="Comic Sans MS"/>
              <a:cs typeface="Comic Sans MS"/>
              <a:sym typeface="Comic Sans MS"/>
            </a:endParaRPr>
          </a:p>
          <a:p>
            <a:pPr marL="0" lvl="0" indent="0" algn="ctr" rtl="0">
              <a:spcBef>
                <a:spcPts val="0"/>
              </a:spcBef>
              <a:spcAft>
                <a:spcPts val="0"/>
              </a:spcAft>
              <a:buNone/>
            </a:pPr>
            <a:endParaRPr sz="4200" dirty="0">
              <a:latin typeface="Comic Sans MS"/>
              <a:ea typeface="Comic Sans MS"/>
              <a:cs typeface="Comic Sans MS"/>
              <a:sym typeface="Comic Sans MS"/>
            </a:endParaRPr>
          </a:p>
          <a:p>
            <a:pPr marL="0" lvl="0" indent="0" algn="ctr" rtl="0">
              <a:spcBef>
                <a:spcPts val="0"/>
              </a:spcBef>
              <a:spcAft>
                <a:spcPts val="0"/>
              </a:spcAft>
              <a:buNone/>
            </a:pPr>
            <a:endParaRPr sz="4200" dirty="0">
              <a:latin typeface="Comic Sans MS"/>
              <a:ea typeface="Comic Sans MS"/>
              <a:cs typeface="Comic Sans MS"/>
              <a:sym typeface="Comic Sans MS"/>
            </a:endParaRPr>
          </a:p>
          <a:p>
            <a:pPr marL="0" lvl="0" indent="0" algn="ctr" rtl="0">
              <a:spcBef>
                <a:spcPts val="0"/>
              </a:spcBef>
              <a:spcAft>
                <a:spcPts val="0"/>
              </a:spcAft>
              <a:buNone/>
            </a:pPr>
            <a:endParaRPr sz="4200" dirty="0">
              <a:latin typeface="Comic Sans MS"/>
              <a:ea typeface="Comic Sans MS"/>
              <a:cs typeface="Comic Sans MS"/>
              <a:sym typeface="Comic Sans MS"/>
            </a:endParaRPr>
          </a:p>
          <a:p>
            <a:pPr marL="0" lvl="0" indent="0" algn="ctr" rtl="0">
              <a:spcBef>
                <a:spcPts val="0"/>
              </a:spcBef>
              <a:spcAft>
                <a:spcPts val="0"/>
              </a:spcAft>
              <a:buNone/>
            </a:pPr>
            <a:endParaRPr sz="4200" dirty="0">
              <a:latin typeface="Comic Sans MS"/>
              <a:ea typeface="Comic Sans MS"/>
              <a:cs typeface="Comic Sans MS"/>
              <a:sym typeface="Comic Sans MS"/>
            </a:endParaRPr>
          </a:p>
          <a:p>
            <a:pPr marL="0" lvl="0" indent="0" algn="ctr" rtl="0">
              <a:spcBef>
                <a:spcPts val="0"/>
              </a:spcBef>
              <a:spcAft>
                <a:spcPts val="0"/>
              </a:spcAft>
              <a:buNone/>
            </a:pPr>
            <a:endParaRPr sz="4200" dirty="0">
              <a:latin typeface="Comic Sans MS"/>
              <a:ea typeface="Comic Sans MS"/>
              <a:cs typeface="Comic Sans MS"/>
              <a:sym typeface="Comic Sans MS"/>
            </a:endParaRPr>
          </a:p>
          <a:p>
            <a:pPr marL="0" lvl="0" indent="0" algn="ctr" rtl="0">
              <a:spcBef>
                <a:spcPts val="0"/>
              </a:spcBef>
              <a:spcAft>
                <a:spcPts val="0"/>
              </a:spcAft>
              <a:buNone/>
            </a:pPr>
            <a:endParaRPr sz="4200" dirty="0">
              <a:latin typeface="Comic Sans MS"/>
              <a:ea typeface="Comic Sans MS"/>
              <a:cs typeface="Comic Sans MS"/>
              <a:sym typeface="Comic Sans MS"/>
            </a:endParaRPr>
          </a:p>
        </p:txBody>
      </p:sp>
    </p:spTree>
    <p:extLst>
      <p:ext uri="{BB962C8B-B14F-4D97-AF65-F5344CB8AC3E}">
        <p14:creationId xmlns:p14="http://schemas.microsoft.com/office/powerpoint/2010/main" val="3254043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Acrostic  poem </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marL="0" indent="0">
              <a:buNone/>
            </a:pPr>
            <a:r>
              <a:rPr lang="en-GB" sz="4000" dirty="0" smtClean="0">
                <a:latin typeface="Comic Sans MS" panose="030F0702030302020204" pitchFamily="66" charset="0"/>
              </a:rPr>
              <a:t>Yesterday we wrote an acrostic poem. What does the structure look like?</a:t>
            </a:r>
          </a:p>
          <a:p>
            <a:pPr marL="0" indent="0">
              <a:buNone/>
            </a:pPr>
            <a:endParaRPr lang="en-GB" sz="4000" dirty="0">
              <a:latin typeface="Comic Sans MS" panose="030F0702030302020204" pitchFamily="66" charset="0"/>
            </a:endParaRPr>
          </a:p>
          <a:p>
            <a:pPr marL="0" indent="0">
              <a:buNone/>
            </a:pPr>
            <a:endParaRPr lang="en-GB" sz="4000" dirty="0">
              <a:latin typeface="Comic Sans MS" panose="030F0702030302020204" pitchFamily="66" charset="0"/>
            </a:endParaRPr>
          </a:p>
        </p:txBody>
      </p:sp>
      <p:pic>
        <p:nvPicPr>
          <p:cNvPr id="1026" name="Picture 2" descr="C:\Users\ds\AppData\Local\Microsoft\Windows\INetCache\IE\B804LFPE\1200px-Talk_(Google).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429000"/>
            <a:ext cx="5724128" cy="2238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071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Acrostic Features</a:t>
            </a:r>
          </a:p>
        </p:txBody>
      </p:sp>
      <p:sp>
        <p:nvSpPr>
          <p:cNvPr id="3" name="TextBox 2"/>
          <p:cNvSpPr txBox="1"/>
          <p:nvPr/>
        </p:nvSpPr>
        <p:spPr>
          <a:xfrm>
            <a:off x="755650" y="1214440"/>
            <a:ext cx="7632700" cy="369332"/>
          </a:xfrm>
          <a:prstGeom prst="rect">
            <a:avLst/>
          </a:prstGeom>
          <a:noFill/>
        </p:spPr>
        <p:txBody>
          <a:bodyPr wrap="square" rtlCol="0">
            <a:spAutoFit/>
          </a:bodyPr>
          <a:lstStyle/>
          <a:p>
            <a:pPr algn="ctr"/>
            <a:r>
              <a:rPr lang="en-GB" dirty="0"/>
              <a:t>What did you notice?</a:t>
            </a:r>
          </a:p>
        </p:txBody>
      </p:sp>
      <p:sp>
        <p:nvSpPr>
          <p:cNvPr id="4" name="Rectangle 3"/>
          <p:cNvSpPr/>
          <p:nvPr/>
        </p:nvSpPr>
        <p:spPr>
          <a:xfrm>
            <a:off x="3087083" y="2650657"/>
            <a:ext cx="2969833" cy="2690769"/>
          </a:xfrm>
          <a:prstGeom prst="rect">
            <a:avLst/>
          </a:prstGeom>
          <a:solidFill>
            <a:srgbClr val="EFB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296938" y="2890944"/>
            <a:ext cx="2973827" cy="2215991"/>
          </a:xfrm>
          <a:prstGeom prst="rect">
            <a:avLst/>
          </a:prstGeom>
        </p:spPr>
        <p:txBody>
          <a:bodyPr wrap="square" lIns="0" tIns="0" rIns="0" bIns="0">
            <a:spAutoFit/>
          </a:bodyPr>
          <a:lstStyle/>
          <a:p>
            <a:r>
              <a:rPr lang="en-GB" sz="1600" dirty="0"/>
              <a:t>It’s my favourite food</a:t>
            </a:r>
          </a:p>
          <a:p>
            <a:r>
              <a:rPr lang="en-GB" sz="1600" dirty="0"/>
              <a:t>Cold as the inside of a fridge</a:t>
            </a:r>
          </a:p>
          <a:p>
            <a:r>
              <a:rPr lang="en-GB" sz="1600" dirty="0"/>
              <a:t>Every sunny day</a:t>
            </a:r>
          </a:p>
          <a:p>
            <a:endParaRPr lang="en-GB" sz="1600" dirty="0"/>
          </a:p>
          <a:p>
            <a:r>
              <a:rPr lang="en-GB" sz="1600" dirty="0"/>
              <a:t>Can’t wait</a:t>
            </a:r>
          </a:p>
          <a:p>
            <a:r>
              <a:rPr lang="en-GB" sz="1600" dirty="0"/>
              <a:t>Running to the van</a:t>
            </a:r>
          </a:p>
          <a:p>
            <a:r>
              <a:rPr lang="en-GB" sz="1600" dirty="0"/>
              <a:t>Empty out the money</a:t>
            </a:r>
          </a:p>
          <a:p>
            <a:r>
              <a:rPr lang="en-GB" sz="1600" dirty="0"/>
              <a:t>‘Any sauce on that, love?’</a:t>
            </a:r>
          </a:p>
          <a:p>
            <a:r>
              <a:rPr lang="en-GB" sz="1600" dirty="0" err="1"/>
              <a:t>Mmmmmm</a:t>
            </a:r>
            <a:r>
              <a:rPr lang="en-GB" sz="1600" dirty="0"/>
              <a:t>, yummy!</a:t>
            </a:r>
          </a:p>
        </p:txBody>
      </p:sp>
      <p:sp>
        <p:nvSpPr>
          <p:cNvPr id="6" name="Rectangle 5"/>
          <p:cNvSpPr/>
          <p:nvPr/>
        </p:nvSpPr>
        <p:spPr>
          <a:xfrm>
            <a:off x="3296937" y="2890944"/>
            <a:ext cx="2973827" cy="2215991"/>
          </a:xfrm>
          <a:prstGeom prst="rect">
            <a:avLst/>
          </a:prstGeom>
        </p:spPr>
        <p:txBody>
          <a:bodyPr wrap="square" lIns="0" tIns="0" rIns="0" bIns="0">
            <a:spAutoFit/>
          </a:bodyPr>
          <a:lstStyle/>
          <a:p>
            <a:r>
              <a:rPr lang="en-GB" sz="1600" b="1" dirty="0">
                <a:solidFill>
                  <a:srgbClr val="C8075A"/>
                </a:solidFill>
              </a:rPr>
              <a:t>I</a:t>
            </a:r>
          </a:p>
          <a:p>
            <a:r>
              <a:rPr lang="en-GB" sz="1600" b="1" dirty="0">
                <a:solidFill>
                  <a:srgbClr val="C8075A"/>
                </a:solidFill>
              </a:rPr>
              <a:t>C</a:t>
            </a:r>
          </a:p>
          <a:p>
            <a:r>
              <a:rPr lang="en-GB" sz="1600" b="1" dirty="0">
                <a:solidFill>
                  <a:srgbClr val="C8075A"/>
                </a:solidFill>
              </a:rPr>
              <a:t>E</a:t>
            </a:r>
          </a:p>
          <a:p>
            <a:endParaRPr lang="en-GB" sz="1600" b="1" dirty="0">
              <a:solidFill>
                <a:srgbClr val="C8075A"/>
              </a:solidFill>
            </a:endParaRPr>
          </a:p>
          <a:p>
            <a:r>
              <a:rPr lang="en-GB" sz="1600" b="1" dirty="0">
                <a:solidFill>
                  <a:srgbClr val="C8075A"/>
                </a:solidFill>
              </a:rPr>
              <a:t>C</a:t>
            </a:r>
          </a:p>
          <a:p>
            <a:r>
              <a:rPr lang="en-GB" sz="1600" b="1" dirty="0">
                <a:solidFill>
                  <a:srgbClr val="C8075A"/>
                </a:solidFill>
              </a:rPr>
              <a:t>R</a:t>
            </a:r>
          </a:p>
          <a:p>
            <a:r>
              <a:rPr lang="en-GB" sz="1600" b="1" dirty="0">
                <a:solidFill>
                  <a:srgbClr val="C8075A"/>
                </a:solidFill>
              </a:rPr>
              <a:t>E</a:t>
            </a:r>
          </a:p>
          <a:p>
            <a:r>
              <a:rPr lang="en-GB" sz="1600" b="1" dirty="0">
                <a:solidFill>
                  <a:srgbClr val="C8075A"/>
                </a:solidFill>
              </a:rPr>
              <a:t> A</a:t>
            </a:r>
          </a:p>
          <a:p>
            <a:r>
              <a:rPr lang="en-GB" sz="1600" b="1" dirty="0">
                <a:solidFill>
                  <a:srgbClr val="C8075A"/>
                </a:solidFill>
              </a:rPr>
              <a:t>M</a:t>
            </a:r>
          </a:p>
        </p:txBody>
      </p:sp>
      <p:sp>
        <p:nvSpPr>
          <p:cNvPr id="7" name="Rectangle 6"/>
          <p:cNvSpPr/>
          <p:nvPr/>
        </p:nvSpPr>
        <p:spPr>
          <a:xfrm>
            <a:off x="755650" y="1812393"/>
            <a:ext cx="1912048" cy="2157102"/>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The first letter of each line spells out the poem’s theme vertically – what’s this one about?</a:t>
            </a:r>
          </a:p>
        </p:txBody>
      </p:sp>
      <p:sp>
        <p:nvSpPr>
          <p:cNvPr id="8" name="Rectangle 7"/>
          <p:cNvSpPr/>
          <p:nvPr/>
        </p:nvSpPr>
        <p:spPr>
          <a:xfrm>
            <a:off x="4803332" y="1983138"/>
            <a:ext cx="1467432" cy="495108"/>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alliteration</a:t>
            </a:r>
          </a:p>
        </p:txBody>
      </p:sp>
      <p:sp>
        <p:nvSpPr>
          <p:cNvPr id="9" name="Rectangle 8"/>
          <p:cNvSpPr/>
          <p:nvPr/>
        </p:nvSpPr>
        <p:spPr>
          <a:xfrm>
            <a:off x="6276488" y="2650657"/>
            <a:ext cx="1467432" cy="495108"/>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simile</a:t>
            </a:r>
          </a:p>
        </p:txBody>
      </p:sp>
      <p:sp>
        <p:nvSpPr>
          <p:cNvPr id="10" name="Rectangle 9"/>
          <p:cNvSpPr/>
          <p:nvPr/>
        </p:nvSpPr>
        <p:spPr>
          <a:xfrm>
            <a:off x="6535660" y="1329506"/>
            <a:ext cx="1467432" cy="1049106"/>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Poetic devices may be used.</a:t>
            </a:r>
          </a:p>
        </p:txBody>
      </p:sp>
      <p:sp>
        <p:nvSpPr>
          <p:cNvPr id="11" name="Rectangle 10"/>
          <p:cNvSpPr/>
          <p:nvPr/>
        </p:nvSpPr>
        <p:spPr>
          <a:xfrm>
            <a:off x="4170210" y="5645067"/>
            <a:ext cx="3573710" cy="495108"/>
          </a:xfrm>
          <a:prstGeom prst="rect">
            <a:avLst/>
          </a:prstGeom>
          <a:solidFill>
            <a:srgbClr val="F086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Lines can be different lengths</a:t>
            </a:r>
          </a:p>
        </p:txBody>
      </p:sp>
      <p:cxnSp>
        <p:nvCxnSpPr>
          <p:cNvPr id="14" name="Straight Arrow Connector 13"/>
          <p:cNvCxnSpPr/>
          <p:nvPr/>
        </p:nvCxnSpPr>
        <p:spPr>
          <a:xfrm>
            <a:off x="2508308" y="3011648"/>
            <a:ext cx="704675" cy="8389"/>
          </a:xfrm>
          <a:prstGeom prst="straightConnector1">
            <a:avLst/>
          </a:prstGeom>
          <a:ln w="57150">
            <a:solidFill>
              <a:srgbClr val="4DB1E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908927" y="2803517"/>
            <a:ext cx="491873" cy="474591"/>
          </a:xfrm>
          <a:prstGeom prst="straightConnector1">
            <a:avLst/>
          </a:prstGeom>
          <a:ln w="57150">
            <a:solidFill>
              <a:srgbClr val="87BD3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484105" y="2396074"/>
            <a:ext cx="378384" cy="509166"/>
          </a:xfrm>
          <a:prstGeom prst="straightConnector1">
            <a:avLst/>
          </a:prstGeom>
          <a:ln w="57150">
            <a:solidFill>
              <a:srgbClr val="87BD3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150402" y="2063675"/>
            <a:ext cx="464051" cy="172833"/>
          </a:xfrm>
          <a:prstGeom prst="line">
            <a:avLst/>
          </a:prstGeom>
          <a:ln w="57150">
            <a:solidFill>
              <a:srgbClr val="87BD3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7033743" y="2228569"/>
            <a:ext cx="100332" cy="499354"/>
          </a:xfrm>
          <a:prstGeom prst="line">
            <a:avLst/>
          </a:prstGeom>
          <a:ln w="57150">
            <a:solidFill>
              <a:srgbClr val="87BD3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4862489" y="3559914"/>
            <a:ext cx="2553379" cy="2195661"/>
          </a:xfrm>
          <a:prstGeom prst="straightConnector1">
            <a:avLst/>
          </a:prstGeom>
          <a:ln w="57150">
            <a:solidFill>
              <a:srgbClr val="F0864A"/>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5508895" y="4836319"/>
            <a:ext cx="53320" cy="830378"/>
          </a:xfrm>
          <a:prstGeom prst="straightConnector1">
            <a:avLst/>
          </a:prstGeom>
          <a:ln w="57150">
            <a:solidFill>
              <a:srgbClr val="F0864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04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right)">
                                      <p:cBhvr>
                                        <p:cTn id="20" dur="500"/>
                                        <p:tgtEl>
                                          <p:spTgt spid="22"/>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500"/>
                                        <p:tgtEl>
                                          <p:spTgt spid="19"/>
                                        </p:tgtEl>
                                      </p:cBhvr>
                                    </p:animEffect>
                                  </p:childTnLst>
                                </p:cTn>
                              </p:par>
                            </p:childTnLst>
                          </p:cTn>
                        </p:par>
                        <p:par>
                          <p:cTn id="29" fill="hold">
                            <p:stCondLst>
                              <p:cond delay="2000"/>
                            </p:stCondLst>
                            <p:childTnLst>
                              <p:par>
                                <p:cTn id="30" presetID="22" presetClass="entr" presetSubtype="1"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par>
                          <p:cTn id="37" fill="hold">
                            <p:stCondLst>
                              <p:cond delay="3000"/>
                            </p:stCondLst>
                            <p:childTnLst>
                              <p:par>
                                <p:cTn id="38" presetID="22" presetClass="entr" presetSubtype="2"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righ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par>
                          <p:cTn id="46" fill="hold">
                            <p:stCondLst>
                              <p:cond delay="500"/>
                            </p:stCondLst>
                            <p:childTnLst>
                              <p:par>
                                <p:cTn id="47" presetID="22" presetClass="entr" presetSubtype="4"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par>
                                <p:cTn id="50" presetID="22" presetClass="entr" presetSubtype="4"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01407D"/>
                </a:solidFill>
              </a:rPr>
              <a:t>Shape Poems</a:t>
            </a:r>
            <a:endParaRPr lang="en-GB" sz="3600" dirty="0">
              <a:solidFill>
                <a:srgbClr val="01407D"/>
              </a:solidFill>
              <a:latin typeface="+mn-lt"/>
            </a:endParaRPr>
          </a:p>
        </p:txBody>
      </p:sp>
      <p:sp>
        <p:nvSpPr>
          <p:cNvPr id="5" name="Rectangle 4"/>
          <p:cNvSpPr/>
          <p:nvPr/>
        </p:nvSpPr>
        <p:spPr>
          <a:xfrm>
            <a:off x="755650" y="1513946"/>
            <a:ext cx="7632700" cy="276999"/>
          </a:xfrm>
          <a:prstGeom prst="rect">
            <a:avLst/>
          </a:prstGeom>
        </p:spPr>
        <p:txBody>
          <a:bodyPr wrap="square" lIns="0" tIns="0" rIns="0" bIns="0">
            <a:spAutoFit/>
          </a:bodyPr>
          <a:lstStyle/>
          <a:p>
            <a:pPr algn="ctr"/>
            <a:r>
              <a:rPr lang="en-GB" dirty="0"/>
              <a:t>Can you </a:t>
            </a:r>
            <a:r>
              <a:rPr lang="en-GB" altLang="en-US" dirty="0">
                <a:solidFill>
                  <a:srgbClr val="000000"/>
                </a:solidFill>
                <a:cs typeface="Arial" panose="020B0604020202020204" pitchFamily="34" charset="0"/>
              </a:rPr>
              <a:t>and a partner guess what these poems are describing? </a:t>
            </a:r>
            <a:endParaRPr lang="en-GB" dirty="0"/>
          </a:p>
        </p:txBody>
      </p:sp>
      <p:sp>
        <p:nvSpPr>
          <p:cNvPr id="7" name="Dark Blue Box">
            <a:extLst>
              <a:ext uri="{FF2B5EF4-FFF2-40B4-BE49-F238E27FC236}">
                <a16:creationId xmlns:a16="http://schemas.microsoft.com/office/drawing/2014/main" xmlns="" id="{40BE7C6E-CC9C-4C00-8130-B73BA934286D}"/>
              </a:ext>
            </a:extLst>
          </p:cNvPr>
          <p:cNvSpPr/>
          <p:nvPr/>
        </p:nvSpPr>
        <p:spPr>
          <a:xfrm>
            <a:off x="1074580" y="3257126"/>
            <a:ext cx="2730445" cy="1049106"/>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Hint: You can use the words and the </a:t>
            </a:r>
            <a:r>
              <a:rPr lang="en-GB" b="1" dirty="0"/>
              <a:t>shape</a:t>
            </a:r>
            <a:r>
              <a:rPr lang="en-GB" dirty="0"/>
              <a:t> of the words to help you.</a:t>
            </a:r>
          </a:p>
        </p:txBody>
      </p:sp>
      <p:sp>
        <p:nvSpPr>
          <p:cNvPr id="8" name="Hint Box">
            <a:extLst>
              <a:ext uri="{FF2B5EF4-FFF2-40B4-BE49-F238E27FC236}">
                <a16:creationId xmlns:a16="http://schemas.microsoft.com/office/drawing/2014/main" xmlns="" id="{83F37B68-5A09-4C3F-9B75-A54CDB92D071}"/>
              </a:ext>
            </a:extLst>
          </p:cNvPr>
          <p:cNvSpPr/>
          <p:nvPr/>
        </p:nvSpPr>
        <p:spPr>
          <a:xfrm>
            <a:off x="1074579" y="3534125"/>
            <a:ext cx="2730445" cy="495108"/>
          </a:xfrm>
          <a:prstGeom prst="rect">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Reveal a Hint</a:t>
            </a:r>
          </a:p>
        </p:txBody>
      </p:sp>
      <p:grpSp>
        <p:nvGrpSpPr>
          <p:cNvPr id="13" name="Group 12">
            <a:extLst>
              <a:ext uri="{FF2B5EF4-FFF2-40B4-BE49-F238E27FC236}">
                <a16:creationId xmlns:a16="http://schemas.microsoft.com/office/drawing/2014/main" xmlns="" id="{CBF54913-6487-4C0E-9E14-94F911761FBF}"/>
              </a:ext>
            </a:extLst>
          </p:cNvPr>
          <p:cNvGrpSpPr/>
          <p:nvPr/>
        </p:nvGrpSpPr>
        <p:grpSpPr>
          <a:xfrm>
            <a:off x="4076415" y="2033621"/>
            <a:ext cx="3816350" cy="3991223"/>
            <a:chOff x="1258570" y="2101602"/>
            <a:chExt cx="3816350" cy="3991223"/>
          </a:xfrm>
        </p:grpSpPr>
        <p:pic>
          <p:nvPicPr>
            <p:cNvPr id="14" name="Picture 13">
              <a:extLst>
                <a:ext uri="{FF2B5EF4-FFF2-40B4-BE49-F238E27FC236}">
                  <a16:creationId xmlns:a16="http://schemas.microsoft.com/office/drawing/2014/main" xmlns="" id="{36994D74-1921-45CD-893D-6B33891DD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570" y="2101602"/>
              <a:ext cx="3816350" cy="3991223"/>
            </a:xfrm>
            <a:prstGeom prst="rect">
              <a:avLst/>
            </a:prstGeom>
          </p:spPr>
        </p:pic>
        <p:sp>
          <p:nvSpPr>
            <p:cNvPr id="15" name="Oval 14">
              <a:extLst>
                <a:ext uri="{FF2B5EF4-FFF2-40B4-BE49-F238E27FC236}">
                  <a16:creationId xmlns:a16="http://schemas.microsoft.com/office/drawing/2014/main" xmlns="" id="{2CE53E20-2A4F-4868-8F76-939ACEFE5479}"/>
                </a:ext>
              </a:extLst>
            </p:cNvPr>
            <p:cNvSpPr/>
            <p:nvPr/>
          </p:nvSpPr>
          <p:spPr>
            <a:xfrm>
              <a:off x="2379846" y="2569945"/>
              <a:ext cx="1588169" cy="11069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xmlns="" id="{149C463D-D9F6-4543-A8D6-376F0F9BBB84}"/>
                </a:ext>
              </a:extLst>
            </p:cNvPr>
            <p:cNvSpPr/>
            <p:nvPr/>
          </p:nvSpPr>
          <p:spPr>
            <a:xfrm>
              <a:off x="1844040" y="3199388"/>
              <a:ext cx="2796540" cy="1723549"/>
            </a:xfrm>
            <a:prstGeom prst="rect">
              <a:avLst/>
            </a:prstGeom>
          </p:spPr>
          <p:txBody>
            <a:bodyPr wrap="square" lIns="0" tIns="0" rIns="0" bIns="0">
              <a:spAutoFit/>
            </a:bodyPr>
            <a:lstStyle/>
            <a:p>
              <a:pPr algn="ctr"/>
              <a:r>
                <a:rPr lang="en-GB" sz="1600" dirty="0"/>
                <a:t>  They glide across</a:t>
              </a:r>
            </a:p>
            <a:p>
              <a:pPr algn="ctr"/>
              <a:r>
                <a:rPr lang="en-GB" sz="1600" dirty="0"/>
                <a:t>  the golden grass</a:t>
              </a:r>
            </a:p>
            <a:p>
              <a:pPr algn="ctr"/>
              <a:r>
                <a:rPr lang="en-GB" sz="1600" dirty="0"/>
                <a:t>  gathering goblins and</a:t>
              </a:r>
            </a:p>
            <a:p>
              <a:pPr algn="ctr"/>
              <a:r>
                <a:rPr lang="en-GB" sz="1600" dirty="0"/>
                <a:t>gathering grasshoppers.</a:t>
              </a:r>
            </a:p>
            <a:p>
              <a:pPr algn="ctr"/>
              <a:r>
                <a:rPr lang="en-GB" sz="1600" dirty="0"/>
                <a:t>They giggle as they</a:t>
              </a:r>
            </a:p>
            <a:p>
              <a:r>
                <a:rPr lang="en-GB" sz="1600" dirty="0"/>
                <a:t>         glide above</a:t>
              </a:r>
            </a:p>
            <a:p>
              <a:r>
                <a:rPr lang="en-GB" sz="1600" dirty="0"/>
                <a:t>       the ground.</a:t>
              </a:r>
            </a:p>
          </p:txBody>
        </p:sp>
      </p:grpSp>
    </p:spTree>
    <p:extLst>
      <p:ext uri="{BB962C8B-B14F-4D97-AF65-F5344CB8AC3E}">
        <p14:creationId xmlns:p14="http://schemas.microsoft.com/office/powerpoint/2010/main" val="6549010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903</Words>
  <Application>Microsoft Office PowerPoint</Application>
  <PresentationFormat>On-screen Show (4:3)</PresentationFormat>
  <Paragraphs>164</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English  Poetry  Thursday 4th March</vt:lpstr>
      <vt:lpstr>PowerPoint Presentation</vt:lpstr>
      <vt:lpstr>PowerPoint Presentation</vt:lpstr>
      <vt:lpstr>Words with the s sound spelt sc choose the correct word.</vt:lpstr>
      <vt:lpstr>PowerPoint Presentation</vt:lpstr>
      <vt:lpstr>PowerPoint Presentation</vt:lpstr>
      <vt:lpstr>Acrostic  poem </vt:lpstr>
      <vt:lpstr>Acrostic Features</vt:lpstr>
      <vt:lpstr>Shape Poems</vt:lpstr>
      <vt:lpstr>Shape Poems</vt:lpstr>
      <vt:lpstr>Shape Poems</vt:lpstr>
      <vt:lpstr>What is a Shape Poem?</vt:lpstr>
      <vt:lpstr>The Features of a Shape Poem</vt:lpstr>
      <vt:lpstr>Let’s Try it!</vt:lpstr>
      <vt:lpstr>Let’s Try it!</vt:lpstr>
      <vt:lpstr>Ideas</vt:lpstr>
      <vt:lpstr>Task</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Poetry  Tuesday 2nd March</dc:title>
  <dc:creator>Dawn Sadowski</dc:creator>
  <cp:lastModifiedBy>Dawn Sadowski</cp:lastModifiedBy>
  <cp:revision>12</cp:revision>
  <dcterms:created xsi:type="dcterms:W3CDTF">2021-02-26T14:40:48Z</dcterms:created>
  <dcterms:modified xsi:type="dcterms:W3CDTF">2021-03-03T16:24:17Z</dcterms:modified>
</cp:coreProperties>
</file>