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3DB881-7624-4159-9705-FD65254A12E6}" type="datetimeFigureOut">
              <a:rPr lang="en-GB" smtClean="0"/>
              <a:t>17/01/2021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DFC1E99-86D0-46A9-8448-FC79969AC73D}" type="slidenum">
              <a:rPr lang="en-GB" smtClean="0"/>
              <a:t>‹#›</a:t>
            </a:fld>
            <a:endParaRPr lang="en-GB" dirty="0"/>
          </a:p>
        </p:txBody>
      </p:sp>
    </p:spTree>
    <p:extLst>
      <p:ext uri="{BB962C8B-B14F-4D97-AF65-F5344CB8AC3E}">
        <p14:creationId xmlns:p14="http://schemas.microsoft.com/office/powerpoint/2010/main" val="4251870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3DB881-7624-4159-9705-FD65254A12E6}" type="datetimeFigureOut">
              <a:rPr lang="en-GB" smtClean="0"/>
              <a:t>17/01/2021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DFC1E99-86D0-46A9-8448-FC79969AC73D}" type="slidenum">
              <a:rPr lang="en-GB" smtClean="0"/>
              <a:t>‹#›</a:t>
            </a:fld>
            <a:endParaRPr lang="en-GB" dirty="0"/>
          </a:p>
        </p:txBody>
      </p:sp>
    </p:spTree>
    <p:extLst>
      <p:ext uri="{BB962C8B-B14F-4D97-AF65-F5344CB8AC3E}">
        <p14:creationId xmlns:p14="http://schemas.microsoft.com/office/powerpoint/2010/main" val="135398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3DB881-7624-4159-9705-FD65254A12E6}" type="datetimeFigureOut">
              <a:rPr lang="en-GB" smtClean="0"/>
              <a:t>17/01/2021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DFC1E99-86D0-46A9-8448-FC79969AC73D}" type="slidenum">
              <a:rPr lang="en-GB" smtClean="0"/>
              <a:t>‹#›</a:t>
            </a:fld>
            <a:endParaRPr lang="en-GB" dirty="0"/>
          </a:p>
        </p:txBody>
      </p:sp>
    </p:spTree>
    <p:extLst>
      <p:ext uri="{BB962C8B-B14F-4D97-AF65-F5344CB8AC3E}">
        <p14:creationId xmlns:p14="http://schemas.microsoft.com/office/powerpoint/2010/main" val="400053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3DB881-7624-4159-9705-FD65254A12E6}" type="datetimeFigureOut">
              <a:rPr lang="en-GB" smtClean="0"/>
              <a:t>17/01/2021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DFC1E99-86D0-46A9-8448-FC79969AC73D}" type="slidenum">
              <a:rPr lang="en-GB" smtClean="0"/>
              <a:t>‹#›</a:t>
            </a:fld>
            <a:endParaRPr lang="en-GB" dirty="0"/>
          </a:p>
        </p:txBody>
      </p:sp>
    </p:spTree>
    <p:extLst>
      <p:ext uri="{BB962C8B-B14F-4D97-AF65-F5344CB8AC3E}">
        <p14:creationId xmlns:p14="http://schemas.microsoft.com/office/powerpoint/2010/main" val="1234378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DB881-7624-4159-9705-FD65254A12E6}" type="datetimeFigureOut">
              <a:rPr lang="en-GB" smtClean="0"/>
              <a:t>17/01/2021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DFC1E99-86D0-46A9-8448-FC79969AC73D}" type="slidenum">
              <a:rPr lang="en-GB" smtClean="0"/>
              <a:t>‹#›</a:t>
            </a:fld>
            <a:endParaRPr lang="en-GB" dirty="0"/>
          </a:p>
        </p:txBody>
      </p:sp>
    </p:spTree>
    <p:extLst>
      <p:ext uri="{BB962C8B-B14F-4D97-AF65-F5344CB8AC3E}">
        <p14:creationId xmlns:p14="http://schemas.microsoft.com/office/powerpoint/2010/main" val="3427517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3DB881-7624-4159-9705-FD65254A12E6}" type="datetimeFigureOut">
              <a:rPr lang="en-GB" smtClean="0"/>
              <a:t>17/01/2021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DFC1E99-86D0-46A9-8448-FC79969AC73D}" type="slidenum">
              <a:rPr lang="en-GB" smtClean="0"/>
              <a:t>‹#›</a:t>
            </a:fld>
            <a:endParaRPr lang="en-GB" dirty="0"/>
          </a:p>
        </p:txBody>
      </p:sp>
    </p:spTree>
    <p:extLst>
      <p:ext uri="{BB962C8B-B14F-4D97-AF65-F5344CB8AC3E}">
        <p14:creationId xmlns:p14="http://schemas.microsoft.com/office/powerpoint/2010/main" val="104894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3DB881-7624-4159-9705-FD65254A12E6}" type="datetimeFigureOut">
              <a:rPr lang="en-GB" smtClean="0"/>
              <a:t>17/01/2021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DFC1E99-86D0-46A9-8448-FC79969AC73D}" type="slidenum">
              <a:rPr lang="en-GB" smtClean="0"/>
              <a:t>‹#›</a:t>
            </a:fld>
            <a:endParaRPr lang="en-GB" dirty="0"/>
          </a:p>
        </p:txBody>
      </p:sp>
    </p:spTree>
    <p:extLst>
      <p:ext uri="{BB962C8B-B14F-4D97-AF65-F5344CB8AC3E}">
        <p14:creationId xmlns:p14="http://schemas.microsoft.com/office/powerpoint/2010/main" val="128061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3DB881-7624-4159-9705-FD65254A12E6}" type="datetimeFigureOut">
              <a:rPr lang="en-GB" smtClean="0"/>
              <a:t>17/01/2021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DFC1E99-86D0-46A9-8448-FC79969AC73D}" type="slidenum">
              <a:rPr lang="en-GB" smtClean="0"/>
              <a:t>‹#›</a:t>
            </a:fld>
            <a:endParaRPr lang="en-GB" dirty="0"/>
          </a:p>
        </p:txBody>
      </p:sp>
    </p:spTree>
    <p:extLst>
      <p:ext uri="{BB962C8B-B14F-4D97-AF65-F5344CB8AC3E}">
        <p14:creationId xmlns:p14="http://schemas.microsoft.com/office/powerpoint/2010/main" val="74397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DB881-7624-4159-9705-FD65254A12E6}" type="datetimeFigureOut">
              <a:rPr lang="en-GB" smtClean="0"/>
              <a:t>17/01/2021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DFC1E99-86D0-46A9-8448-FC79969AC73D}" type="slidenum">
              <a:rPr lang="en-GB" smtClean="0"/>
              <a:t>‹#›</a:t>
            </a:fld>
            <a:endParaRPr lang="en-GB" dirty="0"/>
          </a:p>
        </p:txBody>
      </p:sp>
    </p:spTree>
    <p:extLst>
      <p:ext uri="{BB962C8B-B14F-4D97-AF65-F5344CB8AC3E}">
        <p14:creationId xmlns:p14="http://schemas.microsoft.com/office/powerpoint/2010/main" val="1731286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DB881-7624-4159-9705-FD65254A12E6}" type="datetimeFigureOut">
              <a:rPr lang="en-GB" smtClean="0"/>
              <a:t>17/01/2021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DFC1E99-86D0-46A9-8448-FC79969AC73D}" type="slidenum">
              <a:rPr lang="en-GB" smtClean="0"/>
              <a:t>‹#›</a:t>
            </a:fld>
            <a:endParaRPr lang="en-GB" dirty="0"/>
          </a:p>
        </p:txBody>
      </p:sp>
    </p:spTree>
    <p:extLst>
      <p:ext uri="{BB962C8B-B14F-4D97-AF65-F5344CB8AC3E}">
        <p14:creationId xmlns:p14="http://schemas.microsoft.com/office/powerpoint/2010/main" val="63990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DB881-7624-4159-9705-FD65254A12E6}" type="datetimeFigureOut">
              <a:rPr lang="en-GB" smtClean="0"/>
              <a:t>17/01/2021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DFC1E99-86D0-46A9-8448-FC79969AC73D}" type="slidenum">
              <a:rPr lang="en-GB" smtClean="0"/>
              <a:t>‹#›</a:t>
            </a:fld>
            <a:endParaRPr lang="en-GB" dirty="0"/>
          </a:p>
        </p:txBody>
      </p:sp>
    </p:spTree>
    <p:extLst>
      <p:ext uri="{BB962C8B-B14F-4D97-AF65-F5344CB8AC3E}">
        <p14:creationId xmlns:p14="http://schemas.microsoft.com/office/powerpoint/2010/main" val="22199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DB881-7624-4159-9705-FD65254A12E6}" type="datetimeFigureOut">
              <a:rPr lang="en-GB" smtClean="0"/>
              <a:t>17/01/2021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C1E99-86D0-46A9-8448-FC79969AC73D}" type="slidenum">
              <a:rPr lang="en-GB" smtClean="0"/>
              <a:t>‹#›</a:t>
            </a:fld>
            <a:endParaRPr lang="en-GB" dirty="0"/>
          </a:p>
        </p:txBody>
      </p:sp>
    </p:spTree>
    <p:extLst>
      <p:ext uri="{BB962C8B-B14F-4D97-AF65-F5344CB8AC3E}">
        <p14:creationId xmlns:p14="http://schemas.microsoft.com/office/powerpoint/2010/main" val="2097956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Comic Sans MS" panose="030F0702030302020204" pitchFamily="66" charset="0"/>
              </a:rPr>
              <a:t>Art &amp; Design</a:t>
            </a:r>
            <a:endParaRPr lang="en-GB" dirty="0">
              <a:latin typeface="Comic Sans MS" panose="030F0702030302020204" pitchFamily="66" charset="0"/>
            </a:endParaRPr>
          </a:p>
        </p:txBody>
      </p:sp>
      <p:sp>
        <p:nvSpPr>
          <p:cNvPr id="3" name="Subtitle 2"/>
          <p:cNvSpPr>
            <a:spLocks noGrp="1"/>
          </p:cNvSpPr>
          <p:nvPr>
            <p:ph type="subTitle" idx="1"/>
          </p:nvPr>
        </p:nvSpPr>
        <p:spPr/>
        <p:txBody>
          <a:bodyPr/>
          <a:lstStyle/>
          <a:p>
            <a:r>
              <a:rPr lang="en-GB" dirty="0" smtClean="0">
                <a:solidFill>
                  <a:schemeClr val="tx1"/>
                </a:solidFill>
                <a:latin typeface="Comic Sans MS" panose="030F0702030302020204" pitchFamily="66" charset="0"/>
              </a:rPr>
              <a:t>I can identify local examples of architecture </a:t>
            </a:r>
          </a:p>
          <a:p>
            <a:r>
              <a:rPr lang="en-GB" dirty="0" smtClean="0">
                <a:solidFill>
                  <a:schemeClr val="tx1"/>
                </a:solidFill>
                <a:latin typeface="Comic Sans MS" panose="030F0702030302020204" pitchFamily="66" charset="0"/>
              </a:rPr>
              <a:t>18.01.20</a:t>
            </a:r>
            <a:endParaRPr lang="en-GB" dirty="0">
              <a:solidFill>
                <a:schemeClr val="tx1"/>
              </a:solidFill>
              <a:latin typeface="Comic Sans MS" panose="030F0702030302020204" pitchFamily="66" charset="0"/>
            </a:endParaRPr>
          </a:p>
        </p:txBody>
      </p:sp>
      <p:pic>
        <p:nvPicPr>
          <p:cNvPr id="3074" name="Picture 2" descr="C:\Users\ds\AppData\Local\Microsoft\Windows\INetCache\IE\B804LFPE\Bamburgh_Castle_entrance,_20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76672"/>
            <a:ext cx="2787200" cy="12369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s\AppData\Local\Microsoft\Windows\INetCache\IE\V7AUOVLG\The_Sage_Gateshead,_4_March_20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52755"/>
            <a:ext cx="1979712" cy="14847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s\AppData\Local\Microsoft\Windows\INetCache\IE\B804LFPE\Gateshead_Millennium_Bridge_(geograph_363509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299" y="4941168"/>
            <a:ext cx="2116832" cy="138828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ds\AppData\Local\Microsoft\Windows\INetCache\IE\EY8BKC7L\5657388789_099a97b50c_b[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4941168"/>
            <a:ext cx="2267744"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10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7937"/>
            <a:ext cx="8229600" cy="756767"/>
          </a:xfrm>
        </p:spPr>
        <p:txBody>
          <a:bodyPr>
            <a:normAutofit fontScale="90000"/>
          </a:bodyPr>
          <a:lstStyle/>
          <a:p>
            <a:r>
              <a:rPr lang="en-GB" dirty="0" smtClean="0">
                <a:latin typeface="Comic Sans MS" panose="030F0702030302020204" pitchFamily="66" charset="0"/>
              </a:rPr>
              <a:t>Spanish City </a:t>
            </a:r>
            <a:endParaRPr lang="en-GB" dirty="0">
              <a:latin typeface="Comic Sans MS" panose="030F0702030302020204" pitchFamily="66" charset="0"/>
            </a:endParaRPr>
          </a:p>
        </p:txBody>
      </p:sp>
      <p:sp>
        <p:nvSpPr>
          <p:cNvPr id="5" name="AutoShape 2" descr="Gateshead Millennium Bridge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155575" y="5490810"/>
            <a:ext cx="8664897" cy="1323439"/>
          </a:xfrm>
          <a:prstGeom prst="rect">
            <a:avLst/>
          </a:prstGeom>
        </p:spPr>
        <p:txBody>
          <a:bodyPr wrap="square">
            <a:spAutoFit/>
          </a:bodyPr>
          <a:lstStyle/>
          <a:p>
            <a:r>
              <a:rPr lang="en-GB" sz="2000" dirty="0" smtClean="0">
                <a:latin typeface="Comic Sans MS" panose="030F0702030302020204" pitchFamily="66" charset="0"/>
              </a:rPr>
              <a:t>Spanish City first opened in 1910 </a:t>
            </a:r>
            <a:r>
              <a:rPr lang="en-GB" sz="2000" dirty="0">
                <a:latin typeface="Comic Sans MS" panose="030F0702030302020204" pitchFamily="66" charset="0"/>
              </a:rPr>
              <a:t>as a concert hall, restaurant, roof garden and tearoom. A ballroom was added in 1920 and later </a:t>
            </a:r>
            <a:r>
              <a:rPr lang="en-GB" sz="2000" dirty="0" smtClean="0">
                <a:latin typeface="Comic Sans MS" panose="030F0702030302020204" pitchFamily="66" charset="0"/>
              </a:rPr>
              <a:t>a funfair. The architects were </a:t>
            </a:r>
            <a:r>
              <a:rPr lang="en-GB" sz="2000" dirty="0">
                <a:latin typeface="Comic Sans MS" panose="030F0702030302020204" pitchFamily="66" charset="0"/>
              </a:rPr>
              <a:t>Robert Burns Dick, Charles T. Marshall and James </a:t>
            </a:r>
            <a:r>
              <a:rPr lang="en-GB" sz="2000" dirty="0" smtClean="0">
                <a:latin typeface="Comic Sans MS" panose="030F0702030302020204" pitchFamily="66" charset="0"/>
              </a:rPr>
              <a:t>Cackett. </a:t>
            </a:r>
            <a:endParaRPr lang="en-GB" sz="2000" dirty="0">
              <a:latin typeface="Comic Sans MS" panose="030F0702030302020204"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179" y="836712"/>
            <a:ext cx="8229600" cy="4490275"/>
          </a:xfrm>
        </p:spPr>
      </p:pic>
    </p:spTree>
    <p:extLst>
      <p:ext uri="{BB962C8B-B14F-4D97-AF65-F5344CB8AC3E}">
        <p14:creationId xmlns:p14="http://schemas.microsoft.com/office/powerpoint/2010/main" val="2816471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7937"/>
            <a:ext cx="8229600" cy="756767"/>
          </a:xfrm>
        </p:spPr>
        <p:txBody>
          <a:bodyPr>
            <a:normAutofit fontScale="90000"/>
          </a:bodyPr>
          <a:lstStyle/>
          <a:p>
            <a:r>
              <a:rPr lang="en-GB" dirty="0" smtClean="0">
                <a:latin typeface="Comic Sans MS" panose="030F0702030302020204" pitchFamily="66" charset="0"/>
              </a:rPr>
              <a:t>Spanish City </a:t>
            </a:r>
            <a:endParaRPr lang="en-GB" dirty="0">
              <a:latin typeface="Comic Sans MS" panose="030F0702030302020204" pitchFamily="66" charset="0"/>
            </a:endParaRPr>
          </a:p>
        </p:txBody>
      </p:sp>
      <p:sp>
        <p:nvSpPr>
          <p:cNvPr id="5" name="AutoShape 2" descr="Gateshead Millennium Bridge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155575" y="5490810"/>
            <a:ext cx="8664897" cy="1015663"/>
          </a:xfrm>
          <a:prstGeom prst="rect">
            <a:avLst/>
          </a:prstGeom>
        </p:spPr>
        <p:txBody>
          <a:bodyPr wrap="square">
            <a:spAutoFit/>
          </a:bodyPr>
          <a:lstStyle/>
          <a:p>
            <a:r>
              <a:rPr lang="en-GB" sz="2000" dirty="0" smtClean="0">
                <a:latin typeface="Comic Sans MS" panose="030F0702030302020204" pitchFamily="66" charset="0"/>
              </a:rPr>
              <a:t>After closing in 2000 and a long period of restoration, Spanish City finally reopened in July 2018. It now has a restaurant, bar, take away, tearoom and can be booked for events like weddings. </a:t>
            </a:r>
            <a:endParaRPr lang="en-GB" sz="20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0714" y="836712"/>
            <a:ext cx="6034617" cy="4525963"/>
          </a:xfrm>
        </p:spPr>
      </p:pic>
    </p:spTree>
    <p:extLst>
      <p:ext uri="{BB962C8B-B14F-4D97-AF65-F5344CB8AC3E}">
        <p14:creationId xmlns:p14="http://schemas.microsoft.com/office/powerpoint/2010/main" val="2881722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7937"/>
            <a:ext cx="8229600" cy="756767"/>
          </a:xfrm>
        </p:spPr>
        <p:txBody>
          <a:bodyPr>
            <a:normAutofit fontScale="90000"/>
          </a:bodyPr>
          <a:lstStyle/>
          <a:p>
            <a:r>
              <a:rPr lang="en-GB" dirty="0" smtClean="0">
                <a:latin typeface="Comic Sans MS" panose="030F0702030302020204" pitchFamily="66" charset="0"/>
              </a:rPr>
              <a:t>Cragside</a:t>
            </a:r>
            <a:endParaRPr lang="en-GB" dirty="0">
              <a:latin typeface="Comic Sans MS" panose="030F0702030302020204" pitchFamily="66" charset="0"/>
            </a:endParaRPr>
          </a:p>
        </p:txBody>
      </p:sp>
      <p:sp>
        <p:nvSpPr>
          <p:cNvPr id="5" name="AutoShape 2" descr="Gateshead Millennium Bridge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155575" y="5490810"/>
            <a:ext cx="8664897" cy="1323439"/>
          </a:xfrm>
          <a:prstGeom prst="rect">
            <a:avLst/>
          </a:prstGeom>
        </p:spPr>
        <p:txBody>
          <a:bodyPr wrap="square">
            <a:spAutoFit/>
          </a:bodyPr>
          <a:lstStyle/>
          <a:p>
            <a:r>
              <a:rPr lang="en-GB" sz="2000" dirty="0" smtClean="0">
                <a:latin typeface="Comic Sans MS" panose="030F0702030302020204" pitchFamily="66" charset="0"/>
              </a:rPr>
              <a:t>Cragside is a Victorian house in Rothbury, Northumberland. It was built between 1869 -1885 for Lord and Lady Armstrong. It was the first house to be lit by hydroelectric power. The architect was Richard Norman Shaw.</a:t>
            </a:r>
            <a:endParaRPr lang="en-GB" sz="2000" dirty="0">
              <a:latin typeface="Comic Sans MS" panose="030F0702030302020204"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764704"/>
            <a:ext cx="7200800" cy="4464496"/>
          </a:xfrm>
        </p:spPr>
      </p:pic>
    </p:spTree>
    <p:extLst>
      <p:ext uri="{BB962C8B-B14F-4D97-AF65-F5344CB8AC3E}">
        <p14:creationId xmlns:p14="http://schemas.microsoft.com/office/powerpoint/2010/main" val="3314078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7937"/>
            <a:ext cx="8229600" cy="756767"/>
          </a:xfrm>
        </p:spPr>
        <p:txBody>
          <a:bodyPr>
            <a:normAutofit fontScale="90000"/>
          </a:bodyPr>
          <a:lstStyle/>
          <a:p>
            <a:r>
              <a:rPr lang="en-GB" dirty="0" smtClean="0">
                <a:latin typeface="Comic Sans MS" panose="030F0702030302020204" pitchFamily="66" charset="0"/>
              </a:rPr>
              <a:t>Newcastle Cathedral</a:t>
            </a:r>
            <a:endParaRPr lang="en-GB" dirty="0">
              <a:latin typeface="Comic Sans MS" panose="030F0702030302020204" pitchFamily="66" charset="0"/>
            </a:endParaRPr>
          </a:p>
        </p:txBody>
      </p:sp>
      <p:sp>
        <p:nvSpPr>
          <p:cNvPr id="5" name="AutoShape 2" descr="Gateshead Millennium Bridge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4930436" y="1011854"/>
            <a:ext cx="3888432" cy="400110"/>
          </a:xfrm>
          <a:prstGeom prst="rect">
            <a:avLst/>
          </a:prstGeom>
        </p:spPr>
        <p:txBody>
          <a:bodyPr wrap="square">
            <a:spAutoFit/>
          </a:bodyPr>
          <a:lstStyle/>
          <a:p>
            <a:r>
              <a:rPr lang="en-GB" sz="2000" dirty="0" smtClean="0">
                <a:latin typeface="Comic Sans MS" panose="030F0702030302020204" pitchFamily="66" charset="0"/>
              </a:rPr>
              <a:t>.</a:t>
            </a:r>
            <a:endParaRPr lang="en-GB" sz="2000" dirty="0">
              <a:latin typeface="Comic Sans MS" panose="030F0702030302020204" pitchFamily="66" charset="0"/>
            </a:endParaRPr>
          </a:p>
        </p:txBody>
      </p:sp>
      <p:sp>
        <p:nvSpPr>
          <p:cNvPr id="3" name="Content Placeholder 2"/>
          <p:cNvSpPr>
            <a:spLocks noGrp="1"/>
          </p:cNvSpPr>
          <p:nvPr>
            <p:ph idx="1"/>
          </p:nvPr>
        </p:nvSpPr>
        <p:spPr>
          <a:xfrm>
            <a:off x="4930436" y="1211909"/>
            <a:ext cx="3878477" cy="635353"/>
          </a:xfrm>
        </p:spPr>
        <p:txBody>
          <a:bodyPr>
            <a:noAutofit/>
          </a:bodyPr>
          <a:lstStyle/>
          <a:p>
            <a:pPr marL="0" indent="0">
              <a:buNone/>
            </a:pPr>
            <a:r>
              <a:rPr lang="en-GB" sz="2400" dirty="0">
                <a:latin typeface="Comic Sans MS" panose="030F0702030302020204" pitchFamily="66" charset="0"/>
              </a:rPr>
              <a:t>Newcastle Cathedral is Grade I listed and dates from the </a:t>
            </a:r>
            <a:r>
              <a:rPr lang="en-GB" sz="2400" dirty="0" smtClean="0">
                <a:latin typeface="Comic Sans MS" panose="030F0702030302020204" pitchFamily="66" charset="0"/>
              </a:rPr>
              <a:t>early</a:t>
            </a:r>
          </a:p>
          <a:p>
            <a:pPr marL="0" indent="0">
              <a:buNone/>
            </a:pPr>
            <a:r>
              <a:rPr lang="en-GB" sz="2400" dirty="0" smtClean="0">
                <a:latin typeface="Comic Sans MS" panose="030F0702030302020204" pitchFamily="66" charset="0"/>
              </a:rPr>
              <a:t>14</a:t>
            </a:r>
            <a:r>
              <a:rPr lang="en-GB" sz="2400" baseline="30000" dirty="0" smtClean="0">
                <a:latin typeface="Comic Sans MS" panose="030F0702030302020204" pitchFamily="66" charset="0"/>
              </a:rPr>
              <a:t>th</a:t>
            </a:r>
            <a:r>
              <a:rPr lang="en-GB" sz="2400" dirty="0">
                <a:latin typeface="Comic Sans MS" panose="030F0702030302020204" pitchFamily="66" charset="0"/>
              </a:rPr>
              <a:t> century. </a:t>
            </a:r>
            <a:r>
              <a:rPr lang="en-GB" sz="2400" dirty="0" smtClean="0">
                <a:latin typeface="Comic Sans MS" panose="030F0702030302020204" pitchFamily="66" charset="0"/>
              </a:rPr>
              <a:t> </a:t>
            </a:r>
          </a:p>
          <a:p>
            <a:pPr marL="0" indent="0">
              <a:buNone/>
            </a:pPr>
            <a:r>
              <a:rPr lang="en-GB" sz="2400" dirty="0" smtClean="0">
                <a:latin typeface="Comic Sans MS" panose="030F0702030302020204" pitchFamily="66" charset="0"/>
              </a:rPr>
              <a:t>It has been developed over the centuries by many architects such as Daniel </a:t>
            </a:r>
            <a:r>
              <a:rPr lang="en-GB" sz="2400" dirty="0">
                <a:latin typeface="Comic Sans MS" panose="030F0702030302020204" pitchFamily="66" charset="0"/>
              </a:rPr>
              <a:t>Garrett, John and Benjamin Green, John Dobson, and George Gilbert Scott.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6" y="952026"/>
            <a:ext cx="4205872" cy="5000625"/>
          </a:xfrm>
          <a:prstGeom prst="rect">
            <a:avLst/>
          </a:prstGeom>
        </p:spPr>
      </p:pic>
    </p:spTree>
    <p:extLst>
      <p:ext uri="{BB962C8B-B14F-4D97-AF65-F5344CB8AC3E}">
        <p14:creationId xmlns:p14="http://schemas.microsoft.com/office/powerpoint/2010/main" val="3031638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7937"/>
            <a:ext cx="8229600" cy="756767"/>
          </a:xfrm>
        </p:spPr>
        <p:txBody>
          <a:bodyPr>
            <a:normAutofit fontScale="90000"/>
          </a:bodyPr>
          <a:lstStyle/>
          <a:p>
            <a:r>
              <a:rPr lang="en-GB" dirty="0" smtClean="0">
                <a:latin typeface="Comic Sans MS" panose="030F0702030302020204" pitchFamily="66" charset="0"/>
              </a:rPr>
              <a:t>Task</a:t>
            </a:r>
          </a:p>
        </p:txBody>
      </p:sp>
      <p:sp>
        <p:nvSpPr>
          <p:cNvPr id="5" name="AutoShape 2" descr="Gateshead Millennium Bridge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4930436" y="1011854"/>
            <a:ext cx="3888432" cy="400110"/>
          </a:xfrm>
          <a:prstGeom prst="rect">
            <a:avLst/>
          </a:prstGeom>
        </p:spPr>
        <p:txBody>
          <a:bodyPr wrap="square">
            <a:spAutoFit/>
          </a:bodyPr>
          <a:lstStyle/>
          <a:p>
            <a:r>
              <a:rPr lang="en-GB" sz="2000" dirty="0" smtClean="0">
                <a:latin typeface="Comic Sans MS" panose="030F0702030302020204" pitchFamily="66" charset="0"/>
              </a:rPr>
              <a:t>.</a:t>
            </a:r>
            <a:endParaRPr lang="en-GB" sz="2000" dirty="0">
              <a:latin typeface="Comic Sans MS" panose="030F0702030302020204" pitchFamily="66" charset="0"/>
            </a:endParaRPr>
          </a:p>
        </p:txBody>
      </p:sp>
      <p:sp>
        <p:nvSpPr>
          <p:cNvPr id="3" name="Content Placeholder 2"/>
          <p:cNvSpPr>
            <a:spLocks noGrp="1"/>
          </p:cNvSpPr>
          <p:nvPr>
            <p:ph idx="1"/>
          </p:nvPr>
        </p:nvSpPr>
        <p:spPr>
          <a:xfrm>
            <a:off x="460375" y="1211910"/>
            <a:ext cx="8288089" cy="2132364"/>
          </a:xfrm>
        </p:spPr>
        <p:txBody>
          <a:bodyPr>
            <a:noAutofit/>
          </a:bodyPr>
          <a:lstStyle/>
          <a:p>
            <a:pPr marL="0" indent="0">
              <a:buNone/>
            </a:pPr>
            <a:r>
              <a:rPr lang="en-GB" sz="2400" dirty="0" smtClean="0">
                <a:latin typeface="Comic Sans MS" panose="030F0702030302020204" pitchFamily="66" charset="0"/>
              </a:rPr>
              <a:t>We have only looked at some of the many beautiful buildings that we have in the North East. There are so many more Castles, bridges and buildings to discover. After the lesson, you might want to research some more.</a:t>
            </a:r>
          </a:p>
          <a:p>
            <a:pPr marL="0" indent="0">
              <a:buNone/>
            </a:pPr>
            <a:r>
              <a:rPr lang="en-GB" sz="2400" dirty="0" smtClean="0">
                <a:latin typeface="Comic Sans MS" panose="030F0702030302020204" pitchFamily="66" charset="0"/>
              </a:rPr>
              <a:t>Today, can you:</a:t>
            </a:r>
            <a:endParaRPr lang="en-GB" sz="2400" dirty="0" smtClean="0">
              <a:latin typeface="Comic Sans MS" panose="030F0702030302020204" pitchFamily="66" charset="0"/>
            </a:endParaRPr>
          </a:p>
          <a:p>
            <a:endParaRPr lang="en-GB" sz="2400" dirty="0">
              <a:latin typeface="Comic Sans MS" panose="030F0702030302020204" pitchFamily="66" charset="0"/>
            </a:endParaRPr>
          </a:p>
          <a:p>
            <a:r>
              <a:rPr lang="en-GB" sz="2400" dirty="0" smtClean="0">
                <a:latin typeface="Comic Sans MS" panose="030F0702030302020204" pitchFamily="66" charset="0"/>
              </a:rPr>
              <a:t>choose your favourite building.</a:t>
            </a:r>
          </a:p>
          <a:p>
            <a:endParaRPr lang="en-GB" sz="2400" dirty="0" smtClean="0">
              <a:latin typeface="Comic Sans MS" panose="030F0702030302020204" pitchFamily="66" charset="0"/>
            </a:endParaRPr>
          </a:p>
          <a:p>
            <a:r>
              <a:rPr lang="en-GB" sz="2400" dirty="0" smtClean="0">
                <a:latin typeface="Comic Sans MS" panose="030F0702030302020204" pitchFamily="66" charset="0"/>
              </a:rPr>
              <a:t>Can you create a sketch of your favourite building and explain why you have chosen it?</a:t>
            </a:r>
          </a:p>
          <a:p>
            <a:endParaRPr lang="en-GB" sz="2400" dirty="0" smtClean="0">
              <a:latin typeface="Comic Sans MS" panose="030F0702030302020204" pitchFamily="66" charset="0"/>
            </a:endParaRPr>
          </a:p>
          <a:p>
            <a:r>
              <a:rPr lang="en-GB" sz="2400" dirty="0" smtClean="0">
                <a:latin typeface="Comic Sans MS" panose="030F0702030302020204" pitchFamily="66" charset="0"/>
              </a:rPr>
              <a:t>Where there any particular features of architecture that appealed to you?</a:t>
            </a:r>
          </a:p>
          <a:p>
            <a:pPr marL="0" indent="0">
              <a:buNone/>
            </a:pPr>
            <a:endParaRPr lang="en-GB" sz="2400" dirty="0">
              <a:latin typeface="Comic Sans MS" panose="030F0702030302020204" pitchFamily="66" charset="0"/>
            </a:endParaRPr>
          </a:p>
        </p:txBody>
      </p:sp>
      <p:pic>
        <p:nvPicPr>
          <p:cNvPr id="7170" name="Picture 2" descr="C:\Users\ds\AppData\Local\Microsoft\Windows\INetCache\IE\02F9Y7ZT\Pencil-P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96809">
            <a:off x="6244231" y="2492896"/>
            <a:ext cx="1913763" cy="191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636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Vocabulary</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Architect</a:t>
            </a:r>
          </a:p>
          <a:p>
            <a:r>
              <a:rPr lang="en-GB" dirty="0" smtClean="0">
                <a:latin typeface="Comic Sans MS" panose="030F0702030302020204" pitchFamily="66" charset="0"/>
              </a:rPr>
              <a:t>Building</a:t>
            </a:r>
          </a:p>
          <a:p>
            <a:r>
              <a:rPr lang="en-GB" dirty="0" smtClean="0">
                <a:latin typeface="Comic Sans MS" panose="030F0702030302020204" pitchFamily="66" charset="0"/>
              </a:rPr>
              <a:t>Purpose</a:t>
            </a:r>
          </a:p>
          <a:p>
            <a:r>
              <a:rPr lang="en-GB" dirty="0" smtClean="0">
                <a:latin typeface="Comic Sans MS" panose="030F0702030302020204" pitchFamily="66" charset="0"/>
              </a:rPr>
              <a:t>Design</a:t>
            </a:r>
          </a:p>
          <a:p>
            <a:pPr marL="0" indent="0">
              <a:buNone/>
            </a:pPr>
            <a:endParaRPr lang="en-GB" dirty="0" smtClean="0">
              <a:latin typeface="Comic Sans MS" panose="030F0702030302020204" pitchFamily="66" charset="0"/>
            </a:endParaRPr>
          </a:p>
        </p:txBody>
      </p:sp>
    </p:spTree>
    <p:extLst>
      <p:ext uri="{BB962C8B-B14F-4D97-AF65-F5344CB8AC3E}">
        <p14:creationId xmlns:p14="http://schemas.microsoft.com/office/powerpoint/2010/main" val="1669840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Review</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pPr marL="0" indent="0">
              <a:buNone/>
            </a:pPr>
            <a:r>
              <a:rPr lang="en-GB" dirty="0" smtClean="0">
                <a:latin typeface="Comic Sans MS" panose="030F0702030302020204" pitchFamily="66" charset="0"/>
              </a:rPr>
              <a:t>In our last lesson we thought about these questions …</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What is a building?</a:t>
            </a:r>
          </a:p>
          <a:p>
            <a:pPr marL="0" indent="0">
              <a:buNone/>
            </a:pPr>
            <a:r>
              <a:rPr lang="en-GB" dirty="0" smtClean="0">
                <a:latin typeface="Comic Sans MS" panose="030F0702030302020204" pitchFamily="66" charset="0"/>
              </a:rPr>
              <a:t>What can a building be used for?</a:t>
            </a:r>
          </a:p>
          <a:p>
            <a:pPr marL="0" indent="0">
              <a:buNone/>
            </a:pPr>
            <a:r>
              <a:rPr lang="en-GB" dirty="0" smtClean="0">
                <a:latin typeface="Comic Sans MS" panose="030F0702030302020204" pitchFamily="66" charset="0"/>
              </a:rPr>
              <a:t>What is an architect?</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Discuss the questions.</a:t>
            </a:r>
            <a:endParaRPr lang="en-GB" dirty="0">
              <a:latin typeface="Comic Sans MS" panose="030F0702030302020204" pitchFamily="66" charset="0"/>
            </a:endParaRPr>
          </a:p>
        </p:txBody>
      </p:sp>
      <p:pic>
        <p:nvPicPr>
          <p:cNvPr id="2051" name="Picture 3" descr="C:\Users\ds\AppData\Local\Microsoft\Windows\INetCache\IE\B804LFPE\Talk135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725144"/>
            <a:ext cx="2561679" cy="1549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57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latin typeface="Comic Sans MS" panose="030F0702030302020204" pitchFamily="66" charset="0"/>
              </a:rPr>
              <a:t>Buildings can have many different purposes.</a:t>
            </a:r>
          </a:p>
          <a:p>
            <a:endParaRPr lang="en-GB" dirty="0" smtClean="0">
              <a:latin typeface="Comic Sans MS" panose="030F0702030302020204" pitchFamily="66" charset="0"/>
            </a:endParaRPr>
          </a:p>
          <a:p>
            <a:r>
              <a:rPr lang="en-GB" b="1" dirty="0" smtClean="0">
                <a:latin typeface="Comic Sans MS" panose="030F0702030302020204" pitchFamily="66" charset="0"/>
              </a:rPr>
              <a:t>Where people live or stay </a:t>
            </a:r>
            <a:r>
              <a:rPr lang="en-GB" dirty="0" smtClean="0">
                <a:latin typeface="Comic Sans MS" panose="030F0702030302020204" pitchFamily="66" charset="0"/>
              </a:rPr>
              <a:t>e.g. house, flat, bungalow, hotel.</a:t>
            </a:r>
          </a:p>
          <a:p>
            <a:endParaRPr lang="en-GB" dirty="0" smtClean="0">
              <a:latin typeface="Comic Sans MS" panose="030F0702030302020204" pitchFamily="66" charset="0"/>
            </a:endParaRPr>
          </a:p>
          <a:p>
            <a:r>
              <a:rPr lang="en-GB" b="1" dirty="0" smtClean="0">
                <a:latin typeface="Comic Sans MS" panose="030F0702030302020204" pitchFamily="66" charset="0"/>
              </a:rPr>
              <a:t>Where people work </a:t>
            </a:r>
            <a:r>
              <a:rPr lang="en-GB" dirty="0" smtClean="0">
                <a:latin typeface="Comic Sans MS" panose="030F0702030302020204" pitchFamily="66" charset="0"/>
              </a:rPr>
              <a:t>e.g. school, office, hospital, fire station, restaurant, shop.</a:t>
            </a:r>
          </a:p>
          <a:p>
            <a:endParaRPr lang="en-GB" dirty="0" smtClean="0">
              <a:latin typeface="Comic Sans MS" panose="030F0702030302020204" pitchFamily="66" charset="0"/>
            </a:endParaRPr>
          </a:p>
          <a:p>
            <a:r>
              <a:rPr lang="en-GB" b="1" dirty="0" smtClean="0">
                <a:latin typeface="Comic Sans MS" panose="030F0702030302020204" pitchFamily="66" charset="0"/>
              </a:rPr>
              <a:t>For culture or entertainment </a:t>
            </a:r>
            <a:r>
              <a:rPr lang="en-GB" dirty="0" smtClean="0">
                <a:latin typeface="Comic Sans MS" panose="030F0702030302020204" pitchFamily="66" charset="0"/>
              </a:rPr>
              <a:t>e.g. theatre, cinema, stadium, zoo, Eiffel  Tower, Sydney Opera House.</a:t>
            </a:r>
          </a:p>
          <a:p>
            <a:endParaRPr lang="en-GB" dirty="0" smtClean="0">
              <a:latin typeface="Comic Sans MS" panose="030F0702030302020204" pitchFamily="66" charset="0"/>
            </a:endParaRPr>
          </a:p>
          <a:p>
            <a:r>
              <a:rPr lang="en-GB" dirty="0" smtClean="0">
                <a:latin typeface="Comic Sans MS" panose="030F0702030302020204" pitchFamily="66" charset="0"/>
              </a:rPr>
              <a:t>An </a:t>
            </a:r>
            <a:r>
              <a:rPr lang="en-GB" b="1" dirty="0" smtClean="0">
                <a:latin typeface="Comic Sans MS" panose="030F0702030302020204" pitchFamily="66" charset="0"/>
              </a:rPr>
              <a:t>architect</a:t>
            </a:r>
            <a:r>
              <a:rPr lang="en-GB" dirty="0" smtClean="0">
                <a:latin typeface="Comic Sans MS" panose="030F0702030302020204" pitchFamily="66" charset="0"/>
              </a:rPr>
              <a:t> is someone who designs buildings. They have to think about how the building will look, if it is fit for purpose and if it is safe.</a:t>
            </a:r>
          </a:p>
          <a:p>
            <a:pPr marL="0" indent="0">
              <a:buNone/>
            </a:pPr>
            <a:endParaRPr lang="en-GB" dirty="0"/>
          </a:p>
        </p:txBody>
      </p:sp>
    </p:spTree>
    <p:extLst>
      <p:ext uri="{BB962C8B-B14F-4D97-AF65-F5344CB8AC3E}">
        <p14:creationId xmlns:p14="http://schemas.microsoft.com/office/powerpoint/2010/main" val="15352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Local architecture </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Today we are going to think about local architecture.</a:t>
            </a:r>
          </a:p>
          <a:p>
            <a:endParaRPr lang="en-GB" dirty="0">
              <a:latin typeface="Comic Sans MS" panose="030F0702030302020204" pitchFamily="66" charset="0"/>
            </a:endParaRPr>
          </a:p>
          <a:p>
            <a:r>
              <a:rPr lang="en-GB" dirty="0" smtClean="0">
                <a:latin typeface="Comic Sans MS" panose="030F0702030302020204" pitchFamily="66" charset="0"/>
              </a:rPr>
              <a:t>Can you think of any examples that you might have seen or heard of?</a:t>
            </a:r>
            <a:endParaRPr lang="en-GB" dirty="0">
              <a:latin typeface="Comic Sans MS" panose="030F0702030302020204" pitchFamily="66" charset="0"/>
            </a:endParaRPr>
          </a:p>
        </p:txBody>
      </p:sp>
      <p:pic>
        <p:nvPicPr>
          <p:cNvPr id="1026" name="Picture 2" descr="C:\Users\ds\AppData\Local\Microsoft\Windows\INetCache\IE\B804LFPE\Talk135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799" y="4581128"/>
            <a:ext cx="3713807" cy="159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90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Local architecture</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latin typeface="Comic Sans MS" panose="030F0702030302020204" pitchFamily="66" charset="0"/>
              </a:rPr>
              <a:t>Now we’ll have a look at some examples in more detail.</a:t>
            </a:r>
            <a:endParaRPr lang="en-GB" dirty="0">
              <a:latin typeface="Comic Sans MS" panose="030F0702030302020204" pitchFamily="66" charset="0"/>
            </a:endParaRPr>
          </a:p>
        </p:txBody>
      </p:sp>
    </p:spTree>
    <p:extLst>
      <p:ext uri="{BB962C8B-B14F-4D97-AF65-F5344CB8AC3E}">
        <p14:creationId xmlns:p14="http://schemas.microsoft.com/office/powerpoint/2010/main" val="2359755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The Royal Border Bridge, Berwick</a:t>
            </a:r>
            <a:endParaRPr lang="en-GB" dirty="0">
              <a:latin typeface="Comic Sans MS" panose="030F0702030302020204" pitchFamily="66" charset="0"/>
            </a:endParaRPr>
          </a:p>
        </p:txBody>
      </p:sp>
      <p:pic>
        <p:nvPicPr>
          <p:cNvPr id="4098" name="Picture 2" descr="C:\Users\ds\AppData\Local\Microsoft\Windows\INetCache\IE\EY8BKC7L\5657388789_099a97b50c_b[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6034617"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4941168"/>
            <a:ext cx="8568952" cy="1785104"/>
          </a:xfrm>
          <a:prstGeom prst="rect">
            <a:avLst/>
          </a:prstGeom>
        </p:spPr>
        <p:txBody>
          <a:bodyPr wrap="square">
            <a:spAutoFit/>
          </a:bodyPr>
          <a:lstStyle/>
          <a:p>
            <a:r>
              <a:rPr lang="en-GB" sz="2200" dirty="0">
                <a:latin typeface="Comic Sans MS" panose="030F0702030302020204" pitchFamily="66" charset="0"/>
              </a:rPr>
              <a:t>The Royal Border Bridge spans the River Tweed between Berwick-upon-Tweed and Tweedmouth </a:t>
            </a:r>
            <a:r>
              <a:rPr lang="en-GB" sz="2200" dirty="0" smtClean="0">
                <a:latin typeface="Comic Sans MS" panose="030F0702030302020204" pitchFamily="66" charset="0"/>
              </a:rPr>
              <a:t>.</a:t>
            </a:r>
          </a:p>
          <a:p>
            <a:r>
              <a:rPr lang="en-GB" sz="2200" dirty="0" smtClean="0">
                <a:latin typeface="Comic Sans MS" panose="030F0702030302020204" pitchFamily="66" charset="0"/>
              </a:rPr>
              <a:t> </a:t>
            </a:r>
            <a:r>
              <a:rPr lang="en-GB" sz="2200" dirty="0">
                <a:latin typeface="Comic Sans MS" panose="030F0702030302020204" pitchFamily="66" charset="0"/>
              </a:rPr>
              <a:t>It is a Grade I listed railway viaduct built between 1847 and 1850, when it was opened by Queen Victoria. </a:t>
            </a:r>
            <a:endParaRPr lang="en-GB" sz="2200" dirty="0" smtClean="0">
              <a:latin typeface="Comic Sans MS" panose="030F0702030302020204" pitchFamily="66" charset="0"/>
            </a:endParaRPr>
          </a:p>
          <a:p>
            <a:r>
              <a:rPr lang="en-GB" sz="2200" dirty="0" smtClean="0">
                <a:latin typeface="Comic Sans MS" panose="030F0702030302020204" pitchFamily="66" charset="0"/>
              </a:rPr>
              <a:t>The </a:t>
            </a:r>
            <a:r>
              <a:rPr lang="en-GB" sz="2200" dirty="0">
                <a:latin typeface="Comic Sans MS" panose="030F0702030302020204" pitchFamily="66" charset="0"/>
              </a:rPr>
              <a:t>engineer who designed it was Robert </a:t>
            </a:r>
            <a:r>
              <a:rPr lang="en-GB" sz="2200" dirty="0" smtClean="0">
                <a:latin typeface="Comic Sans MS" panose="030F0702030302020204" pitchFamily="66" charset="0"/>
              </a:rPr>
              <a:t>Stephenson.</a:t>
            </a:r>
            <a:endParaRPr lang="en-GB" sz="2200" dirty="0">
              <a:latin typeface="Comic Sans MS" panose="030F0702030302020204" pitchFamily="66" charset="0"/>
            </a:endParaRPr>
          </a:p>
        </p:txBody>
      </p:sp>
    </p:spTree>
    <p:extLst>
      <p:ext uri="{BB962C8B-B14F-4D97-AF65-F5344CB8AC3E}">
        <p14:creationId xmlns:p14="http://schemas.microsoft.com/office/powerpoint/2010/main" val="2666714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7937"/>
            <a:ext cx="8229600" cy="1143000"/>
          </a:xfrm>
        </p:spPr>
        <p:txBody>
          <a:bodyPr>
            <a:normAutofit/>
          </a:bodyPr>
          <a:lstStyle/>
          <a:p>
            <a:r>
              <a:rPr lang="en-GB" dirty="0" smtClean="0">
                <a:latin typeface="Comic Sans MS" panose="030F0702030302020204" pitchFamily="66" charset="0"/>
              </a:rPr>
              <a:t>The Millennium Bridge </a:t>
            </a:r>
            <a:endParaRPr lang="en-GB" dirty="0">
              <a:latin typeface="Comic Sans MS" panose="030F0702030302020204" pitchFamily="66"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3532" y="980729"/>
            <a:ext cx="6788944" cy="4104456"/>
          </a:xfrm>
        </p:spPr>
      </p:pic>
      <p:sp>
        <p:nvSpPr>
          <p:cNvPr id="5" name="AutoShape 2" descr="Gateshead Millennium Bridge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155575" y="5229200"/>
            <a:ext cx="8664897" cy="1446550"/>
          </a:xfrm>
          <a:prstGeom prst="rect">
            <a:avLst/>
          </a:prstGeom>
        </p:spPr>
        <p:txBody>
          <a:bodyPr wrap="square">
            <a:spAutoFit/>
          </a:bodyPr>
          <a:lstStyle/>
          <a:p>
            <a:r>
              <a:rPr lang="en-GB" sz="2200" dirty="0">
                <a:latin typeface="Comic Sans MS" panose="030F0702030302020204" pitchFamily="66" charset="0"/>
              </a:rPr>
              <a:t>The Gateshead Millennium Bridge is a pedestrian and cyclist tilt bridge </a:t>
            </a:r>
            <a:r>
              <a:rPr lang="en-GB" sz="2200" dirty="0" smtClean="0">
                <a:latin typeface="Comic Sans MS" panose="030F0702030302020204" pitchFamily="66" charset="0"/>
              </a:rPr>
              <a:t>over </a:t>
            </a:r>
            <a:r>
              <a:rPr lang="en-GB" sz="2200" dirty="0">
                <a:latin typeface="Comic Sans MS" panose="030F0702030302020204" pitchFamily="66" charset="0"/>
              </a:rPr>
              <a:t>the River Tyne </a:t>
            </a:r>
            <a:r>
              <a:rPr lang="en-GB" sz="2200" dirty="0" smtClean="0">
                <a:latin typeface="Comic Sans MS" panose="030F0702030302020204" pitchFamily="66" charset="0"/>
              </a:rPr>
              <a:t>linking Gateshead and Newcastle .</a:t>
            </a:r>
          </a:p>
          <a:p>
            <a:r>
              <a:rPr lang="en-GB" sz="2200" dirty="0" smtClean="0">
                <a:latin typeface="Comic Sans MS" panose="030F0702030302020204" pitchFamily="66" charset="0"/>
              </a:rPr>
              <a:t>It was opened on 17</a:t>
            </a:r>
            <a:r>
              <a:rPr lang="en-GB" sz="2200" baseline="30000" dirty="0" smtClean="0">
                <a:latin typeface="Comic Sans MS" panose="030F0702030302020204" pitchFamily="66" charset="0"/>
              </a:rPr>
              <a:t>th</a:t>
            </a:r>
            <a:r>
              <a:rPr lang="en-GB" sz="2200" dirty="0" smtClean="0">
                <a:latin typeface="Comic Sans MS" panose="030F0702030302020204" pitchFamily="66" charset="0"/>
              </a:rPr>
              <a:t> September 2001 and was designed by architect Keith Brownlie.</a:t>
            </a:r>
            <a:endParaRPr lang="en-GB" sz="2200" dirty="0">
              <a:latin typeface="Comic Sans MS" panose="030F0702030302020204" pitchFamily="66" charset="0"/>
            </a:endParaRPr>
          </a:p>
        </p:txBody>
      </p:sp>
    </p:spTree>
    <p:extLst>
      <p:ext uri="{BB962C8B-B14F-4D97-AF65-F5344CB8AC3E}">
        <p14:creationId xmlns:p14="http://schemas.microsoft.com/office/powerpoint/2010/main" val="168069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7937"/>
            <a:ext cx="8229600" cy="1143000"/>
          </a:xfrm>
        </p:spPr>
        <p:txBody>
          <a:bodyPr>
            <a:normAutofit/>
          </a:bodyPr>
          <a:lstStyle/>
          <a:p>
            <a:r>
              <a:rPr lang="en-GB" dirty="0" smtClean="0">
                <a:latin typeface="Comic Sans MS" panose="030F0702030302020204" pitchFamily="66" charset="0"/>
              </a:rPr>
              <a:t>The Millennium Bridge </a:t>
            </a:r>
            <a:endParaRPr lang="en-GB" dirty="0">
              <a:latin typeface="Comic Sans MS" panose="030F0702030302020204" pitchFamily="66" charset="0"/>
            </a:endParaRPr>
          </a:p>
        </p:txBody>
      </p:sp>
      <p:sp>
        <p:nvSpPr>
          <p:cNvPr id="5" name="AutoShape 2" descr="Gateshead Millennium Bridge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155575" y="5229200"/>
            <a:ext cx="8664897" cy="523220"/>
          </a:xfrm>
          <a:prstGeom prst="rect">
            <a:avLst/>
          </a:prstGeom>
        </p:spPr>
        <p:txBody>
          <a:bodyPr wrap="square">
            <a:spAutoFit/>
          </a:bodyPr>
          <a:lstStyle/>
          <a:p>
            <a:pPr algn="ctr"/>
            <a:r>
              <a:rPr lang="en-GB" sz="2800" dirty="0">
                <a:latin typeface="Comic Sans MS" panose="030F0702030302020204" pitchFamily="66" charset="0"/>
              </a:rPr>
              <a:t>The Gateshead Millennium Bridge </a:t>
            </a:r>
            <a:r>
              <a:rPr lang="en-GB" sz="2800" dirty="0" smtClean="0">
                <a:latin typeface="Comic Sans MS" panose="030F0702030302020204" pitchFamily="66" charset="0"/>
              </a:rPr>
              <a:t>lit up at night</a:t>
            </a:r>
            <a:r>
              <a:rPr lang="en-GB" sz="2200" dirty="0" smtClean="0">
                <a:latin typeface="Comic Sans MS" panose="030F0702030302020204" pitchFamily="66" charset="0"/>
              </a:rPr>
              <a:t>.</a:t>
            </a:r>
            <a:endParaRPr lang="en-GB" sz="22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052736"/>
            <a:ext cx="6191250" cy="3914775"/>
          </a:xfrm>
        </p:spPr>
      </p:pic>
    </p:spTree>
    <p:extLst>
      <p:ext uri="{BB962C8B-B14F-4D97-AF65-F5344CB8AC3E}">
        <p14:creationId xmlns:p14="http://schemas.microsoft.com/office/powerpoint/2010/main" val="3342486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514</Words>
  <Application>Microsoft Office PowerPoint</Application>
  <PresentationFormat>On-screen Show (4:3)</PresentationFormat>
  <Paragraphs>61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Art &amp; Design</vt:lpstr>
      <vt:lpstr>Vocabulary</vt:lpstr>
      <vt:lpstr>Review</vt:lpstr>
      <vt:lpstr>PowerPoint Presentation</vt:lpstr>
      <vt:lpstr>Local architecture </vt:lpstr>
      <vt:lpstr>Local architecture</vt:lpstr>
      <vt:lpstr>The Royal Border Bridge, Berwick</vt:lpstr>
      <vt:lpstr>The Millennium Bridge </vt:lpstr>
      <vt:lpstr>The Millennium Bridge </vt:lpstr>
      <vt:lpstr>Spanish City </vt:lpstr>
      <vt:lpstr>Spanish City </vt:lpstr>
      <vt:lpstr>Cragside</vt:lpstr>
      <vt:lpstr>Newcastle Cathedral</vt:lpstr>
      <vt:lpstr>Task</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&amp; Design</dc:title>
  <dc:creator>Dawn Sadowski</dc:creator>
  <cp:lastModifiedBy>Dawn Sadowski</cp:lastModifiedBy>
  <cp:revision>8</cp:revision>
  <dcterms:created xsi:type="dcterms:W3CDTF">2021-01-17T12:02:52Z</dcterms:created>
  <dcterms:modified xsi:type="dcterms:W3CDTF">2021-01-17T14:04:14Z</dcterms:modified>
</cp:coreProperties>
</file>